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74" r:id="rId6"/>
    <p:sldMasterId id="2147483687" r:id="rId7"/>
    <p:sldMasterId id="2147483700" r:id="rId8"/>
    <p:sldMasterId id="2147483713" r:id="rId9"/>
    <p:sldMasterId id="2147483726" r:id="rId10"/>
    <p:sldMasterId id="2147483739" r:id="rId11"/>
    <p:sldMasterId id="2147483752" r:id="rId12"/>
    <p:sldMasterId id="2147483765" r:id="rId13"/>
    <p:sldMasterId id="2147483778" r:id="rId14"/>
    <p:sldMasterId id="2147483791" r:id="rId15"/>
    <p:sldMasterId id="2147483804" r:id="rId16"/>
    <p:sldMasterId id="2147483817" r:id="rId17"/>
    <p:sldMasterId id="2147483830" r:id="rId18"/>
    <p:sldMasterId id="2147483843" r:id="rId19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</p:sldIdLst>
  <p:sldSz cx="9144000" cy="5143500" type="screen16x9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9" Type="http://schemas.openxmlformats.org/officeDocument/2006/relationships/tableStyles" Target="tableStyles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na Widomska" userId="6b26ab89-f2c8-4ade-a1f3-d9599bfa0f18" providerId="ADAL" clId="{7BAFA4D6-B582-4EF7-9AB6-D6A972BFA7E4}"/>
    <pc:docChg chg="undo custSel modSld">
      <pc:chgData name="Adrianna Widomska" userId="6b26ab89-f2c8-4ade-a1f3-d9599bfa0f18" providerId="ADAL" clId="{7BAFA4D6-B582-4EF7-9AB6-D6A972BFA7E4}" dt="2023-05-05T08:12:07.120" v="18" actId="14100"/>
      <pc:docMkLst>
        <pc:docMk/>
      </pc:docMkLst>
      <pc:sldChg chg="addSp delSp">
        <pc:chgData name="Adrianna Widomska" userId="6b26ab89-f2c8-4ade-a1f3-d9599bfa0f18" providerId="ADAL" clId="{7BAFA4D6-B582-4EF7-9AB6-D6A972BFA7E4}" dt="2023-05-05T08:11:29.288" v="5" actId="478"/>
        <pc:sldMkLst>
          <pc:docMk/>
          <pc:sldMk cId="0" sldId="264"/>
        </pc:sldMkLst>
        <pc:picChg chg="add del">
          <ac:chgData name="Adrianna Widomska" userId="6b26ab89-f2c8-4ade-a1f3-d9599bfa0f18" providerId="ADAL" clId="{7BAFA4D6-B582-4EF7-9AB6-D6A972BFA7E4}" dt="2023-05-05T08:11:29.288" v="5" actId="478"/>
          <ac:picMkLst>
            <pc:docMk/>
            <pc:sldMk cId="0" sldId="264"/>
            <ac:picMk id="635" creationId="{00000000-0000-0000-0000-000000000000}"/>
          </ac:picMkLst>
        </pc:picChg>
      </pc:sldChg>
      <pc:sldChg chg="delSp modSp">
        <pc:chgData name="Adrianna Widomska" userId="6b26ab89-f2c8-4ade-a1f3-d9599bfa0f18" providerId="ADAL" clId="{7BAFA4D6-B582-4EF7-9AB6-D6A972BFA7E4}" dt="2023-05-05T08:10:59.504" v="2" actId="20577"/>
        <pc:sldMkLst>
          <pc:docMk/>
          <pc:sldMk cId="0" sldId="267"/>
        </pc:sldMkLst>
        <pc:spChg chg="mod">
          <ac:chgData name="Adrianna Widomska" userId="6b26ab89-f2c8-4ade-a1f3-d9599bfa0f18" providerId="ADAL" clId="{7BAFA4D6-B582-4EF7-9AB6-D6A972BFA7E4}" dt="2023-05-05T08:10:59.504" v="2" actId="20577"/>
          <ac:spMkLst>
            <pc:docMk/>
            <pc:sldMk cId="0" sldId="267"/>
            <ac:spMk id="665" creationId="{00000000-0000-0000-0000-000000000000}"/>
          </ac:spMkLst>
        </pc:spChg>
        <pc:picChg chg="del">
          <ac:chgData name="Adrianna Widomska" userId="6b26ab89-f2c8-4ade-a1f3-d9599bfa0f18" providerId="ADAL" clId="{7BAFA4D6-B582-4EF7-9AB6-D6A972BFA7E4}" dt="2023-05-05T08:10:42.061" v="0" actId="478"/>
          <ac:picMkLst>
            <pc:docMk/>
            <pc:sldMk cId="0" sldId="267"/>
            <ac:picMk id="666" creationId="{00000000-0000-0000-0000-000000000000}"/>
          </ac:picMkLst>
        </pc:picChg>
      </pc:sldChg>
      <pc:sldChg chg="delSp">
        <pc:chgData name="Adrianna Widomska" userId="6b26ab89-f2c8-4ade-a1f3-d9599bfa0f18" providerId="ADAL" clId="{7BAFA4D6-B582-4EF7-9AB6-D6A972BFA7E4}" dt="2023-05-05T08:11:42.757" v="9" actId="478"/>
        <pc:sldMkLst>
          <pc:docMk/>
          <pc:sldMk cId="0" sldId="268"/>
        </pc:sldMkLst>
        <pc:picChg chg="del">
          <ac:chgData name="Adrianna Widomska" userId="6b26ab89-f2c8-4ade-a1f3-d9599bfa0f18" providerId="ADAL" clId="{7BAFA4D6-B582-4EF7-9AB6-D6A972BFA7E4}" dt="2023-05-05T08:11:39.736" v="6" actId="478"/>
          <ac:picMkLst>
            <pc:docMk/>
            <pc:sldMk cId="0" sldId="268"/>
            <ac:picMk id="677" creationId="{00000000-0000-0000-0000-000000000000}"/>
          </ac:picMkLst>
        </pc:picChg>
        <pc:picChg chg="del">
          <ac:chgData name="Adrianna Widomska" userId="6b26ab89-f2c8-4ade-a1f3-d9599bfa0f18" providerId="ADAL" clId="{7BAFA4D6-B582-4EF7-9AB6-D6A972BFA7E4}" dt="2023-05-05T08:11:41.293" v="7" actId="478"/>
          <ac:picMkLst>
            <pc:docMk/>
            <pc:sldMk cId="0" sldId="268"/>
            <ac:picMk id="678" creationId="{00000000-0000-0000-0000-000000000000}"/>
          </ac:picMkLst>
        </pc:picChg>
        <pc:picChg chg="del">
          <ac:chgData name="Adrianna Widomska" userId="6b26ab89-f2c8-4ade-a1f3-d9599bfa0f18" providerId="ADAL" clId="{7BAFA4D6-B582-4EF7-9AB6-D6A972BFA7E4}" dt="2023-05-05T08:11:42.188" v="8" actId="478"/>
          <ac:picMkLst>
            <pc:docMk/>
            <pc:sldMk cId="0" sldId="268"/>
            <ac:picMk id="679" creationId="{00000000-0000-0000-0000-000000000000}"/>
          </ac:picMkLst>
        </pc:picChg>
        <pc:picChg chg="del">
          <ac:chgData name="Adrianna Widomska" userId="6b26ab89-f2c8-4ade-a1f3-d9599bfa0f18" providerId="ADAL" clId="{7BAFA4D6-B582-4EF7-9AB6-D6A972BFA7E4}" dt="2023-05-05T08:11:42.757" v="9" actId="478"/>
          <ac:picMkLst>
            <pc:docMk/>
            <pc:sldMk cId="0" sldId="268"/>
            <ac:picMk id="680" creationId="{00000000-0000-0000-0000-000000000000}"/>
          </ac:picMkLst>
        </pc:picChg>
      </pc:sldChg>
      <pc:sldChg chg="delSp">
        <pc:chgData name="Adrianna Widomska" userId="6b26ab89-f2c8-4ade-a1f3-d9599bfa0f18" providerId="ADAL" clId="{7BAFA4D6-B582-4EF7-9AB6-D6A972BFA7E4}" dt="2023-05-05T08:11:04.872" v="3" actId="478"/>
        <pc:sldMkLst>
          <pc:docMk/>
          <pc:sldMk cId="0" sldId="269"/>
        </pc:sldMkLst>
        <pc:picChg chg="del">
          <ac:chgData name="Adrianna Widomska" userId="6b26ab89-f2c8-4ade-a1f3-d9599bfa0f18" providerId="ADAL" clId="{7BAFA4D6-B582-4EF7-9AB6-D6A972BFA7E4}" dt="2023-05-05T08:11:04.872" v="3" actId="478"/>
          <ac:picMkLst>
            <pc:docMk/>
            <pc:sldMk cId="0" sldId="269"/>
            <ac:picMk id="688" creationId="{00000000-0000-0000-0000-000000000000}"/>
          </ac:picMkLst>
        </pc:picChg>
      </pc:sldChg>
      <pc:sldChg chg="delSp modSp">
        <pc:chgData name="Adrianna Widomska" userId="6b26ab89-f2c8-4ade-a1f3-d9599bfa0f18" providerId="ADAL" clId="{7BAFA4D6-B582-4EF7-9AB6-D6A972BFA7E4}" dt="2023-05-05T08:12:07.120" v="18" actId="14100"/>
        <pc:sldMkLst>
          <pc:docMk/>
          <pc:sldMk cId="0" sldId="270"/>
        </pc:sldMkLst>
        <pc:spChg chg="mod">
          <ac:chgData name="Adrianna Widomska" userId="6b26ab89-f2c8-4ade-a1f3-d9599bfa0f18" providerId="ADAL" clId="{7BAFA4D6-B582-4EF7-9AB6-D6A972BFA7E4}" dt="2023-05-05T08:12:07.120" v="18" actId="14100"/>
          <ac:spMkLst>
            <pc:docMk/>
            <pc:sldMk cId="0" sldId="270"/>
            <ac:spMk id="692" creationId="{00000000-0000-0000-0000-000000000000}"/>
          </ac:spMkLst>
        </pc:spChg>
        <pc:spChg chg="mod">
          <ac:chgData name="Adrianna Widomska" userId="6b26ab89-f2c8-4ade-a1f3-d9599bfa0f18" providerId="ADAL" clId="{7BAFA4D6-B582-4EF7-9AB6-D6A972BFA7E4}" dt="2023-05-05T08:11:54.504" v="13" actId="14100"/>
          <ac:spMkLst>
            <pc:docMk/>
            <pc:sldMk cId="0" sldId="270"/>
            <ac:spMk id="693" creationId="{00000000-0000-0000-0000-000000000000}"/>
          </ac:spMkLst>
        </pc:spChg>
        <pc:picChg chg="del">
          <ac:chgData name="Adrianna Widomska" userId="6b26ab89-f2c8-4ade-a1f3-d9599bfa0f18" providerId="ADAL" clId="{7BAFA4D6-B582-4EF7-9AB6-D6A972BFA7E4}" dt="2023-05-05T08:11:46.122" v="10" actId="478"/>
          <ac:picMkLst>
            <pc:docMk/>
            <pc:sldMk cId="0" sldId="270"/>
            <ac:picMk id="694" creationId="{00000000-0000-0000-0000-000000000000}"/>
          </ac:picMkLst>
        </pc:picChg>
        <pc:picChg chg="del mod">
          <ac:chgData name="Adrianna Widomska" userId="6b26ab89-f2c8-4ade-a1f3-d9599bfa0f18" providerId="ADAL" clId="{7BAFA4D6-B582-4EF7-9AB6-D6A972BFA7E4}" dt="2023-05-05T08:11:46.907" v="12" actId="478"/>
          <ac:picMkLst>
            <pc:docMk/>
            <pc:sldMk cId="0" sldId="270"/>
            <ac:picMk id="695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30" name="Obraz 329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31" name="Obraz 330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6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Obraz 33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5" name="Obraz 34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66" name="Obraz 365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67" name="Obraz 366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7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2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02" name="Obraz 401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403" name="Obraz 402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0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8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38" name="Obraz 437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439" name="Obraz 438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4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5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75" name="Obraz 474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476" name="Obraz 475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1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0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11" name="Obraz 510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512" name="Obraz 511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1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0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50" name="Obraz 549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551" name="Obraz 550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6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86" name="Obraz 585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587" name="Obraz 586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1" name="Obraz 70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72" name="Obraz 71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0" name="Obraz 109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111" name="Obraz 110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9" name="Obraz 148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150" name="Obraz 149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85" name="Obraz 184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186" name="Obraz 185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21" name="Obraz 220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222" name="Obraz 221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2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57" name="Obraz 256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258" name="Obraz 257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6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93" name="Obraz 292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294" name="Obraz 293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14223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Siódmy poziom konspektu</a:t>
            </a:r>
            <a:endParaRPr/>
          </a:p>
        </p:txBody>
      </p:sp>
      <p:sp>
        <p:nvSpPr>
          <p:cNvPr id="44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8880" cy="14223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Siódmy poziom konspektu</a:t>
            </a:r>
            <a:endParaRPr/>
          </a:p>
        </p:txBody>
      </p:sp>
      <p:sp>
        <p:nvSpPr>
          <p:cNvPr id="51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Siódmy poziom konspektu</a:t>
            </a:r>
            <a:endParaRPr/>
          </a:p>
        </p:txBody>
      </p:sp>
      <p:sp>
        <p:nvSpPr>
          <p:cNvPr id="51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Siódmy poziom konspektu</a:t>
            </a:r>
            <a:endParaRPr/>
          </a:p>
        </p:txBody>
      </p:sp>
      <p:sp>
        <p:nvSpPr>
          <p:cNvPr id="51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5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Siódmy poziom konspektu</a:t>
            </a:r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Siódmy poziom konspektu</a:t>
            </a:r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Siódmy poziom konspektu</a:t>
            </a:r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Siódmy poziom konspektu</a:t>
            </a:r>
            <a:endParaRPr/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Siódmy poziom konspektu</a:t>
            </a:r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Siódmy poziom konspektu</a:t>
            </a:r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Siódmy poziom konspektu</a:t>
            </a:r>
            <a:endParaRPr/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Siódmy poziom konspektu</a:t>
            </a:r>
            <a:endParaRPr/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800">
                <a:latin typeface="Arial"/>
              </a:rPr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CustomShape 1"/>
          <p:cNvSpPr/>
          <p:nvPr/>
        </p:nvSpPr>
        <p:spPr>
          <a:xfrm>
            <a:off x="311760" y="744480"/>
            <a:ext cx="8507880" cy="20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12000"/>
              </a:lnSpc>
            </a:pPr>
            <a:endParaRPr/>
          </a:p>
        </p:txBody>
      </p:sp>
      <p:sp>
        <p:nvSpPr>
          <p:cNvPr id="589" name="CustomShape 2"/>
          <p:cNvSpPr/>
          <p:nvPr/>
        </p:nvSpPr>
        <p:spPr>
          <a:xfrm>
            <a:off x="554400" y="1586160"/>
            <a:ext cx="8507880" cy="78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12000"/>
              </a:lnSpc>
            </a:pPr>
            <a:endParaRPr/>
          </a:p>
          <a:p>
            <a:pPr algn="ctr">
              <a:lnSpc>
                <a:spcPct val="112000"/>
              </a:lnSpc>
            </a:pPr>
            <a:endParaRPr/>
          </a:p>
          <a:p>
            <a:pPr algn="ctr">
              <a:lnSpc>
                <a:spcPct val="112000"/>
              </a:lnSpc>
            </a:pPr>
            <a:endParaRPr/>
          </a:p>
          <a:p>
            <a:pPr algn="ctr">
              <a:lnSpc>
                <a:spcPct val="112000"/>
              </a:lnSpc>
            </a:pPr>
            <a:endParaRPr/>
          </a:p>
        </p:txBody>
      </p:sp>
      <p:sp>
        <p:nvSpPr>
          <p:cNvPr id="590" name="CustomShape 3"/>
          <p:cNvSpPr/>
          <p:nvPr/>
        </p:nvSpPr>
        <p:spPr>
          <a:xfrm>
            <a:off x="457200" y="205200"/>
            <a:ext cx="8219520" cy="84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pl-PL" sz="2400" b="1" strike="noStrike">
                <a:solidFill>
                  <a:srgbClr val="99CC66"/>
                </a:solidFill>
                <a:latin typeface="Arial"/>
                <a:ea typeface="Arial"/>
              </a:rPr>
              <a:t>Terapeutyczna wartość baśni i bajek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pl-PL" sz="1500" b="1" strike="noStrike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1500" b="1" strike="noStrike">
                <a:solidFill>
                  <a:srgbClr val="000000"/>
                </a:solidFill>
                <a:latin typeface="Arial"/>
                <a:ea typeface="Arial"/>
              </a:rPr>
              <a:t>					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pl-PL" sz="1500" b="1" strike="noStrike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pl-PL" sz="1500" b="1" strike="noStrike">
                <a:solidFill>
                  <a:srgbClr val="000000"/>
                </a:solidFill>
                <a:latin typeface="Arial"/>
                <a:ea typeface="Arial"/>
              </a:rPr>
              <a:t>						Opracowała Grażyna Herbst</a:t>
            </a:r>
            <a:endParaRPr/>
          </a:p>
        </p:txBody>
      </p:sp>
      <p:sp>
        <p:nvSpPr>
          <p:cNvPr id="591" name="CustomShape 4"/>
          <p:cNvSpPr/>
          <p:nvPr/>
        </p:nvSpPr>
        <p:spPr>
          <a:xfrm>
            <a:off x="457200" y="3384000"/>
            <a:ext cx="8219520" cy="29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CustomShape 1"/>
          <p:cNvSpPr/>
          <p:nvPr/>
        </p:nvSpPr>
        <p:spPr>
          <a:xfrm>
            <a:off x="457200" y="205200"/>
            <a:ext cx="8224560" cy="85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2"/>
          <p:cNvSpPr/>
          <p:nvPr/>
        </p:nvSpPr>
        <p:spPr>
          <a:xfrm>
            <a:off x="457200" y="1203480"/>
            <a:ext cx="4011120" cy="14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1200" i="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/>
          </a:p>
        </p:txBody>
      </p:sp>
      <p:sp>
        <p:nvSpPr>
          <p:cNvPr id="638" name="CustomShape 3"/>
          <p:cNvSpPr/>
          <p:nvPr/>
        </p:nvSpPr>
        <p:spPr>
          <a:xfrm>
            <a:off x="457200" y="2761920"/>
            <a:ext cx="4011120" cy="14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CustomShape 4"/>
          <p:cNvSpPr/>
          <p:nvPr/>
        </p:nvSpPr>
        <p:spPr>
          <a:xfrm>
            <a:off x="4674240" y="1203480"/>
            <a:ext cx="4011120" cy="297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5"/>
          <p:cNvSpPr/>
          <p:nvPr/>
        </p:nvSpPr>
        <p:spPr>
          <a:xfrm>
            <a:off x="457200" y="205200"/>
            <a:ext cx="8226000" cy="85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b="1" strike="noStrike">
                <a:solidFill>
                  <a:srgbClr val="000000"/>
                </a:solidFill>
                <a:latin typeface="Arial"/>
                <a:ea typeface="DejaVu Sans"/>
              </a:rPr>
              <a:t>Geneza bajek terapeutycznych</a:t>
            </a:r>
            <a:endParaRPr/>
          </a:p>
        </p:txBody>
      </p:sp>
      <p:sp>
        <p:nvSpPr>
          <p:cNvPr id="641" name="CustomShape 6"/>
          <p:cNvSpPr/>
          <p:nvPr/>
        </p:nvSpPr>
        <p:spPr>
          <a:xfrm>
            <a:off x="455760" y="1203480"/>
            <a:ext cx="3298320" cy="342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Termin bajka terapeutyczna pojawił się w latach dziewięćdziesiątych XX wieku.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Nazwą tą określa się utwory, tworzone według określonego schematu, w których konstrukcji tkwią założenia psychologiczne czy konkretne techniki terapeutyczne, i tak np. relaksacja, odwrażliwianie, technika modelowania, stanowią naturalną część fabuły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Wyróżnia się trzy rodzaje bajek terapeutycznych: psychoterapeutyczne, 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relaksacyjne, 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psychoedukacyjne.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Celem bajek terapeutycznych jest udzielenie pomocy dzieciom w wieku od 4 do 9 lat w  emocjonalnie trudnych dla nich sytuacjach.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42" name="CustomShape 7"/>
          <p:cNvSpPr/>
          <p:nvPr/>
        </p:nvSpPr>
        <p:spPr>
          <a:xfrm>
            <a:off x="3960000" y="1203480"/>
            <a:ext cx="4726800" cy="141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Za prekursorkę metody bajkoterapii uchodzi Australijka Doris Brett –     psycholog kliniczny, autorka wielu książek.</a:t>
            </a:r>
            <a:endParaRPr/>
          </a:p>
        </p:txBody>
      </p:sp>
      <p:sp>
        <p:nvSpPr>
          <p:cNvPr id="643" name="CustomShape 8"/>
          <p:cNvSpPr/>
          <p:nvPr/>
        </p:nvSpPr>
        <p:spPr>
          <a:xfrm>
            <a:off x="3960000" y="2761920"/>
            <a:ext cx="4726800" cy="141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W Polsce duże zasługi na polu bajkoterapii położyła Maria Molicka – doktor psychologii, autorka książek i artykułów z tego zakresu.</a:t>
            </a:r>
            <a:endParaRPr/>
          </a:p>
        </p:txBody>
      </p:sp>
      <p:pic>
        <p:nvPicPr>
          <p:cNvPr id="644" name="Obraz 791"/>
          <p:cNvPicPr/>
          <p:nvPr/>
        </p:nvPicPr>
        <p:blipFill>
          <a:blip r:embed="rId2"/>
          <a:stretch/>
        </p:blipFill>
        <p:spPr>
          <a:xfrm>
            <a:off x="6048000" y="1728000"/>
            <a:ext cx="1148760" cy="1076760"/>
          </a:xfrm>
          <a:prstGeom prst="rect">
            <a:avLst/>
          </a:prstGeom>
          <a:ln>
            <a:noFill/>
          </a:ln>
        </p:spPr>
      </p:pic>
      <p:pic>
        <p:nvPicPr>
          <p:cNvPr id="645" name="Obraz 792"/>
          <p:cNvPicPr/>
          <p:nvPr/>
        </p:nvPicPr>
        <p:blipFill>
          <a:blip r:embed="rId3"/>
          <a:stretch/>
        </p:blipFill>
        <p:spPr>
          <a:xfrm>
            <a:off x="7566480" y="1728000"/>
            <a:ext cx="1120320" cy="1076760"/>
          </a:xfrm>
          <a:prstGeom prst="rect">
            <a:avLst/>
          </a:prstGeom>
          <a:ln>
            <a:noFill/>
          </a:ln>
        </p:spPr>
      </p:pic>
      <p:pic>
        <p:nvPicPr>
          <p:cNvPr id="646" name="Obraz 793"/>
          <p:cNvPicPr/>
          <p:nvPr/>
        </p:nvPicPr>
        <p:blipFill>
          <a:blip r:embed="rId4"/>
          <a:stretch/>
        </p:blipFill>
        <p:spPr>
          <a:xfrm>
            <a:off x="4429800" y="1697040"/>
            <a:ext cx="1326960" cy="1110960"/>
          </a:xfrm>
          <a:prstGeom prst="rect">
            <a:avLst/>
          </a:prstGeom>
          <a:ln>
            <a:noFill/>
          </a:ln>
        </p:spPr>
      </p:pic>
      <p:pic>
        <p:nvPicPr>
          <p:cNvPr id="647" name="Obraz 794"/>
          <p:cNvPicPr/>
          <p:nvPr/>
        </p:nvPicPr>
        <p:blipFill>
          <a:blip r:embed="rId5"/>
          <a:stretch/>
        </p:blipFill>
        <p:spPr>
          <a:xfrm>
            <a:off x="4392000" y="3600000"/>
            <a:ext cx="1220760" cy="1004760"/>
          </a:xfrm>
          <a:prstGeom prst="rect">
            <a:avLst/>
          </a:prstGeom>
          <a:ln>
            <a:noFill/>
          </a:ln>
        </p:spPr>
      </p:pic>
      <p:pic>
        <p:nvPicPr>
          <p:cNvPr id="648" name="Obraz 795"/>
          <p:cNvPicPr/>
          <p:nvPr/>
        </p:nvPicPr>
        <p:blipFill>
          <a:blip r:embed="rId6"/>
          <a:stretch/>
        </p:blipFill>
        <p:spPr>
          <a:xfrm>
            <a:off x="5976000" y="3600000"/>
            <a:ext cx="1076760" cy="1004760"/>
          </a:xfrm>
          <a:prstGeom prst="rect">
            <a:avLst/>
          </a:prstGeom>
          <a:ln>
            <a:noFill/>
          </a:ln>
        </p:spPr>
      </p:pic>
      <p:pic>
        <p:nvPicPr>
          <p:cNvPr id="649" name="Obraz 796"/>
          <p:cNvPicPr/>
          <p:nvPr/>
        </p:nvPicPr>
        <p:blipFill>
          <a:blip r:embed="rId7"/>
          <a:stretch/>
        </p:blipFill>
        <p:spPr>
          <a:xfrm>
            <a:off x="7560000" y="3600000"/>
            <a:ext cx="1220760" cy="100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CustomShape 1"/>
          <p:cNvSpPr/>
          <p:nvPr/>
        </p:nvSpPr>
        <p:spPr>
          <a:xfrm>
            <a:off x="457200" y="205200"/>
            <a:ext cx="8223840" cy="85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2"/>
          <p:cNvSpPr/>
          <p:nvPr/>
        </p:nvSpPr>
        <p:spPr>
          <a:xfrm>
            <a:off x="457200" y="1203480"/>
            <a:ext cx="4010400" cy="297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3"/>
          <p:cNvSpPr/>
          <p:nvPr/>
        </p:nvSpPr>
        <p:spPr>
          <a:xfrm>
            <a:off x="4674240" y="1203480"/>
            <a:ext cx="4010400" cy="14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CustomShape 4"/>
          <p:cNvSpPr/>
          <p:nvPr/>
        </p:nvSpPr>
        <p:spPr>
          <a:xfrm>
            <a:off x="4674240" y="2761920"/>
            <a:ext cx="4010400" cy="14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" name="CustomShape 5"/>
          <p:cNvSpPr/>
          <p:nvPr/>
        </p:nvSpPr>
        <p:spPr>
          <a:xfrm>
            <a:off x="457200" y="205200"/>
            <a:ext cx="8224560" cy="85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6"/>
          <p:cNvSpPr/>
          <p:nvPr/>
        </p:nvSpPr>
        <p:spPr>
          <a:xfrm>
            <a:off x="457200" y="1203480"/>
            <a:ext cx="8224560" cy="297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CustomShape 7"/>
          <p:cNvSpPr/>
          <p:nvPr/>
        </p:nvSpPr>
        <p:spPr>
          <a:xfrm>
            <a:off x="457200" y="205200"/>
            <a:ext cx="8228160" cy="85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z="1600" b="1" strike="noStrike">
                <a:solidFill>
                  <a:srgbClr val="000000"/>
                </a:solidFill>
                <a:latin typeface="Arial"/>
                <a:ea typeface="DejaVu Sans"/>
              </a:rPr>
              <a:t>Cele bajek terapeutycznych</a:t>
            </a:r>
            <a:endParaRPr/>
          </a:p>
        </p:txBody>
      </p:sp>
      <p:sp>
        <p:nvSpPr>
          <p:cNvPr id="657" name="CustomShape 8"/>
          <p:cNvSpPr/>
          <p:nvPr/>
        </p:nvSpPr>
        <p:spPr>
          <a:xfrm>
            <a:off x="457200" y="1203480"/>
            <a:ext cx="8228160" cy="298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50000"/>
              </a:lnSpc>
              <a:buSzPct val="45000"/>
              <a:buFont typeface="Wingdings" charset="2"/>
              <a:buChar char=""/>
            </a:pPr>
            <a:r>
              <a:rPr lang="pl-PL" sz="1200" strike="noStrike">
                <a:solidFill>
                  <a:srgbClr val="000000"/>
                </a:solidFill>
                <a:latin typeface="Arial"/>
                <a:ea typeface="DejaVu Sans"/>
              </a:rPr>
              <a:t>Obniżanie poziomu napięć emocjonalnych i lęków; wyciszenie dziecka.</a:t>
            </a:r>
            <a:endParaRPr/>
          </a:p>
          <a:p>
            <a:pPr>
              <a:lnSpc>
                <a:spcPct val="150000"/>
              </a:lnSpc>
              <a:buSzPct val="45000"/>
              <a:buFont typeface="Wingdings" charset="2"/>
              <a:buChar char=""/>
            </a:pPr>
            <a:r>
              <a:rPr lang="pl-PL" sz="1200" strike="noStrike">
                <a:solidFill>
                  <a:srgbClr val="000000"/>
                </a:solidFill>
                <a:latin typeface="Arial"/>
                <a:ea typeface="DejaVu Sans"/>
              </a:rPr>
              <a:t>Pomoc w zrozumieniu trudnych, lękotwórczych sytuacji.</a:t>
            </a:r>
            <a:endParaRPr/>
          </a:p>
          <a:p>
            <a:pPr>
              <a:lnSpc>
                <a:spcPct val="150000"/>
              </a:lnSpc>
              <a:buSzPct val="45000"/>
              <a:buFont typeface="Wingdings" charset="2"/>
              <a:buChar char=""/>
            </a:pPr>
            <a:r>
              <a:rPr lang="pl-PL" sz="1200" strike="noStrike">
                <a:solidFill>
                  <a:srgbClr val="000000"/>
                </a:solidFill>
                <a:latin typeface="Arial"/>
                <a:ea typeface="DejaVu Sans"/>
              </a:rPr>
              <a:t>Nazywanie emocji, rozpoznawanie i uświadamianie przez dziecko przeżywanych stanów emocjonalnych.</a:t>
            </a:r>
            <a:endParaRPr/>
          </a:p>
          <a:p>
            <a:pPr>
              <a:lnSpc>
                <a:spcPct val="150000"/>
              </a:lnSpc>
              <a:buSzPct val="45000"/>
              <a:buFont typeface="Wingdings" charset="2"/>
              <a:buChar char=""/>
            </a:pPr>
            <a:r>
              <a:rPr lang="pl-PL" sz="1200" strike="noStrike">
                <a:solidFill>
                  <a:srgbClr val="000000"/>
                </a:solidFill>
                <a:latin typeface="Arial"/>
                <a:ea typeface="DejaVu Sans"/>
              </a:rPr>
              <a:t>Wyjaśnianie związków przyczynowo-skutkowych między emocjami a zdarzeniami.</a:t>
            </a:r>
            <a:endParaRPr/>
          </a:p>
          <a:p>
            <a:pPr>
              <a:lnSpc>
                <a:spcPct val="150000"/>
              </a:lnSpc>
              <a:buSzPct val="45000"/>
              <a:buFont typeface="Wingdings" charset="2"/>
              <a:buChar char=""/>
            </a:pPr>
            <a:r>
              <a:rPr lang="pl-PL" sz="1200" strike="noStrike">
                <a:solidFill>
                  <a:srgbClr val="000000"/>
                </a:solidFill>
                <a:latin typeface="Arial"/>
                <a:ea typeface="DejaVu Sans"/>
              </a:rPr>
              <a:t>Przekazywanie skutecznych strategii rozwiązania problemów.</a:t>
            </a:r>
            <a:endParaRPr/>
          </a:p>
          <a:p>
            <a:pPr>
              <a:lnSpc>
                <a:spcPct val="150000"/>
              </a:lnSpc>
              <a:buSzPct val="45000"/>
              <a:buFont typeface="Wingdings" charset="2"/>
              <a:buChar char=""/>
            </a:pPr>
            <a:r>
              <a:rPr lang="pl-PL" sz="1200" strike="noStrike">
                <a:solidFill>
                  <a:srgbClr val="000000"/>
                </a:solidFill>
                <a:latin typeface="Arial"/>
                <a:ea typeface="DejaVu Sans"/>
              </a:rPr>
              <a:t>Zastępcze zaspakajanie potrzeb i kompensowanie braków.</a:t>
            </a:r>
            <a:endParaRPr/>
          </a:p>
          <a:p>
            <a:pPr>
              <a:lnSpc>
                <a:spcPct val="150000"/>
              </a:lnSpc>
              <a:buSzPct val="45000"/>
              <a:buFont typeface="Wingdings" charset="2"/>
              <a:buChar char=""/>
            </a:pPr>
            <a:r>
              <a:rPr lang="pl-PL" sz="1200" strike="noStrike">
                <a:solidFill>
                  <a:srgbClr val="000000"/>
                </a:solidFill>
                <a:latin typeface="Arial"/>
                <a:ea typeface="DejaVu Sans"/>
              </a:rPr>
              <a:t>Uczenie pozytywnego myślenia.</a:t>
            </a:r>
            <a:endParaRPr/>
          </a:p>
          <a:p>
            <a:pPr>
              <a:lnSpc>
                <a:spcPct val="150000"/>
              </a:lnSpc>
              <a:buSzPct val="45000"/>
              <a:buFont typeface="Wingdings" charset="2"/>
              <a:buChar char=""/>
            </a:pPr>
            <a:r>
              <a:rPr lang="pl-PL" sz="1200" strike="noStrike">
                <a:solidFill>
                  <a:srgbClr val="000000"/>
                </a:solidFill>
                <a:latin typeface="Arial"/>
                <a:ea typeface="DejaVu Sans"/>
              </a:rPr>
              <a:t>Rozwijanie empatii, wrażliwości, kształtowanie dobrych relacji z ludźmi.</a:t>
            </a:r>
            <a:endParaRPr/>
          </a:p>
          <a:p>
            <a:pPr>
              <a:lnSpc>
                <a:spcPct val="150000"/>
              </a:lnSpc>
              <a:buSzPct val="45000"/>
              <a:buFont typeface="Wingdings" charset="2"/>
              <a:buChar char=""/>
            </a:pPr>
            <a:r>
              <a:rPr lang="pl-PL" sz="1200" strike="noStrike">
                <a:solidFill>
                  <a:srgbClr val="000000"/>
                </a:solidFill>
                <a:latin typeface="Arial"/>
                <a:ea typeface="DejaVu Sans"/>
              </a:rPr>
              <a:t>Budowanie zasobów osobistych dziecka i stymulowanie rozwoju.</a:t>
            </a:r>
            <a:endParaRPr/>
          </a:p>
        </p:txBody>
      </p:sp>
      <p:pic>
        <p:nvPicPr>
          <p:cNvPr id="658" name="Powiększenie slajdu 2"/>
          <p:cNvPicPr/>
          <p:nvPr/>
        </p:nvPicPr>
        <p:blipFill>
          <a:blip r:embed="rId2"/>
          <a:stretch/>
        </p:blipFill>
        <p:spPr>
          <a:xfrm>
            <a:off x="-1296000" y="135720"/>
            <a:ext cx="2284920" cy="1284840"/>
          </a:xfrm>
          <a:prstGeom prst="rect">
            <a:avLst/>
          </a:prstGeom>
          <a:ln w="3240">
            <a:solidFill>
              <a:srgbClr val="D3D3D3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CustomShape 1"/>
          <p:cNvSpPr/>
          <p:nvPr/>
        </p:nvSpPr>
        <p:spPr>
          <a:xfrm>
            <a:off x="457200" y="205200"/>
            <a:ext cx="8225280" cy="85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0" name="CustomShape 2"/>
          <p:cNvSpPr/>
          <p:nvPr/>
        </p:nvSpPr>
        <p:spPr>
          <a:xfrm>
            <a:off x="457200" y="1203480"/>
            <a:ext cx="1955880" cy="297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1" name="CustomShape 3"/>
          <p:cNvSpPr/>
          <p:nvPr/>
        </p:nvSpPr>
        <p:spPr>
          <a:xfrm>
            <a:off x="2514960" y="1203480"/>
            <a:ext cx="1955880" cy="297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4"/>
          <p:cNvSpPr/>
          <p:nvPr/>
        </p:nvSpPr>
        <p:spPr>
          <a:xfrm>
            <a:off x="457200" y="205200"/>
            <a:ext cx="8226000" cy="85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b="1" strike="noStrike">
                <a:solidFill>
                  <a:srgbClr val="000000"/>
                </a:solidFill>
                <a:latin typeface="Arial"/>
                <a:ea typeface="DejaVu Sans"/>
              </a:rPr>
              <a:t>Bajki relaksacyjne</a:t>
            </a:r>
            <a:endParaRPr/>
          </a:p>
        </p:txBody>
      </p:sp>
      <p:sp>
        <p:nvSpPr>
          <p:cNvPr id="663" name="CustomShape 5"/>
          <p:cNvSpPr/>
          <p:nvPr/>
        </p:nvSpPr>
        <p:spPr>
          <a:xfrm>
            <a:off x="457200" y="1203480"/>
            <a:ext cx="4219920" cy="354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pl-PL" sz="1200" strike="noStrike" dirty="0">
                <a:solidFill>
                  <a:srgbClr val="000000"/>
                </a:solidFill>
                <a:latin typeface="Arial"/>
                <a:ea typeface="DejaVu Sans"/>
              </a:rPr>
              <a:t>Bajki relaksacyjne mają na celu odprężenie i wyciszenie dziecka poprzez wizualizację pozytywnych obrazów. Systematycznie stosowane rozwijają wyobraźnię dziecka, tak że jest ono w stanie samodzielnie przywoływać kojące wyobrażenia.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1200" strike="noStrike" dirty="0">
                <a:solidFill>
                  <a:srgbClr val="000000"/>
                </a:solidFill>
                <a:latin typeface="Arial"/>
                <a:ea typeface="DejaVu Sans"/>
              </a:rPr>
              <a:t>Schemat: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l-PL" sz="1200" strike="noStrike" dirty="0">
                <a:solidFill>
                  <a:srgbClr val="000000"/>
                </a:solidFill>
                <a:latin typeface="Arial"/>
                <a:ea typeface="DejaVu Sans"/>
              </a:rPr>
              <a:t>Początkowe elementy fabularyzacji wprowadzają bohatera w stan zaciekawienia, następnie przyciągają do miejsca spokojnego  i bezpiecznego, w którym będzie odpoczywał. Przywołanie elementów uspokajających, rozluźniających.</a:t>
            </a:r>
            <a:endParaRPr dirty="0"/>
          </a:p>
          <a:p>
            <a:pPr algn="just">
              <a:lnSpc>
                <a:spcPct val="100000"/>
              </a:lnSpc>
              <a:buSzPct val="45000"/>
              <a:buFont typeface="Wingdings" charset="2"/>
              <a:buChar char=""/>
            </a:pPr>
            <a:r>
              <a:rPr lang="pl-PL" sz="1200" strike="noStrike" dirty="0">
                <a:solidFill>
                  <a:srgbClr val="000000"/>
                </a:solidFill>
                <a:latin typeface="Arial"/>
                <a:ea typeface="DejaVu Sans"/>
              </a:rPr>
              <a:t>Właściwy relaks – wprowadzenie w stan bezwładu, ciężaru      i ciepła.</a:t>
            </a:r>
            <a:endParaRPr dirty="0"/>
          </a:p>
          <a:p>
            <a:pPr algn="just">
              <a:lnSpc>
                <a:spcPct val="100000"/>
              </a:lnSpc>
              <a:buSzPct val="45000"/>
              <a:buFont typeface="Wingdings" charset="2"/>
              <a:buChar char=""/>
            </a:pPr>
            <a:r>
              <a:rPr lang="pl-PL" sz="1200" strike="noStrike" dirty="0">
                <a:solidFill>
                  <a:srgbClr val="000000"/>
                </a:solidFill>
                <a:latin typeface="Arial"/>
                <a:ea typeface="DejaVu Sans"/>
              </a:rPr>
              <a:t>Wybudzenie wyobrażeniami skojarzonymi z energią, rześkością, radością, np. pierwsze kropelki delikatnego deszczu, śpiew ptaka.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664" name="CustomShape 6"/>
          <p:cNvSpPr/>
          <p:nvPr/>
        </p:nvSpPr>
        <p:spPr>
          <a:xfrm>
            <a:off x="4841280" y="949680"/>
            <a:ext cx="3867840" cy="372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Udana wizualizacja opiera się na 4 strukturach: słuchowej, wzrokowej, czuciowej i węchowej. W tworzonych wyobrażeniach dominują kolory o właściwościach kojących – zielony i niebieski.</a:t>
            </a:r>
            <a:endParaRPr/>
          </a:p>
        </p:txBody>
      </p:sp>
      <p:sp>
        <p:nvSpPr>
          <p:cNvPr id="665" name="CustomShape 7"/>
          <p:cNvSpPr/>
          <p:nvPr/>
        </p:nvSpPr>
        <p:spPr>
          <a:xfrm>
            <a:off x="4890960" y="1424763"/>
            <a:ext cx="3962160" cy="32523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pl-PL" sz="1100" strike="noStrike" dirty="0">
                <a:solidFill>
                  <a:srgbClr val="000000"/>
                </a:solidFill>
                <a:latin typeface="Arial"/>
                <a:ea typeface="DejaVu Sans"/>
              </a:rPr>
              <a:t>Bajka powinna być krótka, trwać od 7 do 10 minut.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CustomShape 1"/>
          <p:cNvSpPr/>
          <p:nvPr/>
        </p:nvSpPr>
        <p:spPr>
          <a:xfrm>
            <a:off x="457200" y="205200"/>
            <a:ext cx="8223120" cy="85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668" name="CustomShape 2"/>
          <p:cNvSpPr/>
          <p:nvPr/>
        </p:nvSpPr>
        <p:spPr>
          <a:xfrm>
            <a:off x="457200" y="1203480"/>
            <a:ext cx="4009680" cy="297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/>
          </a:p>
        </p:txBody>
      </p:sp>
      <p:sp>
        <p:nvSpPr>
          <p:cNvPr id="669" name="CustomShape 3"/>
          <p:cNvSpPr/>
          <p:nvPr/>
        </p:nvSpPr>
        <p:spPr>
          <a:xfrm>
            <a:off x="4674240" y="1203480"/>
            <a:ext cx="4009680" cy="14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200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70" name="CustomShape 4"/>
          <p:cNvSpPr/>
          <p:nvPr/>
        </p:nvSpPr>
        <p:spPr>
          <a:xfrm>
            <a:off x="4674240" y="2761920"/>
            <a:ext cx="4009680" cy="14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5"/>
          <p:cNvSpPr/>
          <p:nvPr/>
        </p:nvSpPr>
        <p:spPr>
          <a:xfrm>
            <a:off x="457200" y="205200"/>
            <a:ext cx="8223840" cy="85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672" name="CustomShape 6"/>
          <p:cNvSpPr/>
          <p:nvPr/>
        </p:nvSpPr>
        <p:spPr>
          <a:xfrm>
            <a:off x="457200" y="1203480"/>
            <a:ext cx="4010400" cy="297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3" name="CustomShape 7"/>
          <p:cNvSpPr/>
          <p:nvPr/>
        </p:nvSpPr>
        <p:spPr>
          <a:xfrm>
            <a:off x="4674240" y="1203480"/>
            <a:ext cx="4010400" cy="14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8"/>
          <p:cNvSpPr/>
          <p:nvPr/>
        </p:nvSpPr>
        <p:spPr>
          <a:xfrm>
            <a:off x="4674240" y="2761920"/>
            <a:ext cx="4010400" cy="14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CustomShape 9"/>
          <p:cNvSpPr/>
          <p:nvPr/>
        </p:nvSpPr>
        <p:spPr>
          <a:xfrm>
            <a:off x="457200" y="205200"/>
            <a:ext cx="8226360" cy="85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z="1600" b="1" strike="noStrike">
                <a:solidFill>
                  <a:srgbClr val="000000"/>
                </a:solidFill>
                <a:latin typeface="Arial"/>
                <a:ea typeface="DejaVu Sans"/>
              </a:rPr>
              <a:t>Bajki psychoedukacyjne</a:t>
            </a:r>
            <a:endParaRPr/>
          </a:p>
        </p:txBody>
      </p:sp>
      <p:sp>
        <p:nvSpPr>
          <p:cNvPr id="676" name="CustomShape 10"/>
          <p:cNvSpPr/>
          <p:nvPr/>
        </p:nvSpPr>
        <p:spPr>
          <a:xfrm>
            <a:off x="457200" y="1203480"/>
            <a:ext cx="8226360" cy="141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Są wsparciem dla procesu wychowania. Ich celem jest przygotowanie dziecka do umiejętnego radzenia sobie z sytuacjami i problemami, na jakie natrafia w trakcie swojego rozwoju, a także wprowadzenie zmian w jego dotychczasowym zachowaniu.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Warto zwrócić uwagę na takie pozycje jak: D. Brett </a:t>
            </a:r>
            <a:r>
              <a:rPr lang="pl-PL" sz="1100" i="1" strike="noStrike">
                <a:solidFill>
                  <a:srgbClr val="000000"/>
                </a:solidFill>
                <a:latin typeface="Arial"/>
                <a:ea typeface="DejaVu Sans"/>
              </a:rPr>
              <a:t> Opowiadania dla twojego dziecka, </a:t>
            </a: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G. Ornet </a:t>
            </a:r>
            <a:r>
              <a:rPr lang="pl-PL" sz="1100" i="1" strike="noStrike">
                <a:solidFill>
                  <a:srgbClr val="000000"/>
                </a:solidFill>
                <a:latin typeface="Arial"/>
                <a:ea typeface="DejaVu Sans"/>
              </a:rPr>
              <a:t>Ba</a:t>
            </a: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ki na sen.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CustomShape 1"/>
          <p:cNvSpPr/>
          <p:nvPr/>
        </p:nvSpPr>
        <p:spPr>
          <a:xfrm>
            <a:off x="457200" y="1203480"/>
            <a:ext cx="4005360" cy="29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82" name="CustomShape 2"/>
          <p:cNvSpPr/>
          <p:nvPr/>
        </p:nvSpPr>
        <p:spPr>
          <a:xfrm>
            <a:off x="4536000" y="1203480"/>
            <a:ext cx="4143600" cy="141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683" name="CustomShape 3"/>
          <p:cNvSpPr/>
          <p:nvPr/>
        </p:nvSpPr>
        <p:spPr>
          <a:xfrm>
            <a:off x="457200" y="205200"/>
            <a:ext cx="8221680" cy="85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4"/>
          <p:cNvSpPr/>
          <p:nvPr/>
        </p:nvSpPr>
        <p:spPr>
          <a:xfrm>
            <a:off x="457200" y="205200"/>
            <a:ext cx="8226000" cy="85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b="1" strike="noStrike">
                <a:solidFill>
                  <a:srgbClr val="000000"/>
                </a:solidFill>
                <a:latin typeface="Arial"/>
                <a:ea typeface="DejaVu Sans"/>
              </a:rPr>
              <a:t>Bajki psychoterapeutyczne</a:t>
            </a:r>
            <a:endParaRPr/>
          </a:p>
        </p:txBody>
      </p:sp>
      <p:sp>
        <p:nvSpPr>
          <p:cNvPr id="685" name="CustomShape 5"/>
          <p:cNvSpPr/>
          <p:nvPr/>
        </p:nvSpPr>
        <p:spPr>
          <a:xfrm>
            <a:off x="457200" y="936000"/>
            <a:ext cx="3883680" cy="366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Są jedną z metod terapii i profilaktyki lęków u dzieci w wieku od 4 do 9 lat. </a:t>
            </a:r>
            <a:endParaRPr/>
          </a:p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Głównym tematem bajki jest sytuacja lękotwórcza. Do warstwy fabularnej wprowadzone są osoby, przedmioty czy sytuacje, które wywołują  lękowe doznania charakterystyczne dla dziecka. Istotne jest, aby dokładnie opisać uczucia i emocje, jakich bohater wówczas doświadcza, ponieważ stanowią one węzłowy element udanej identyfikacji młodego czytelnika z bohaterem.</a:t>
            </a:r>
            <a:endParaRPr/>
          </a:p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Bajkowe postacie udzielają bohaterowi emocjonalnego wsparcia. Przekazują wiele pozytywnych emocji: ciepła, miłości, przyjaźni, akceptacji, zrozumienia. Uczą nowych strategii postępowania, umożliwiają przeżycie sukcesu.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Oswojenie dziecka z osobami, przedmiotami, sytuacjami wywołującymi lęki powoduje, że po jakimś czasie przestają one te reakcje wywoływać – następuje odwrażliwienie. Redukcję lęku powoduje też skojarzenie z sytuacjami lękowymi miłych doznać, np. obecności osób spragnionych przyjaźni  w ciemnościach, których boi się dziecko (technika przewarunkowania).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686" name="CustomShape 6"/>
          <p:cNvSpPr/>
          <p:nvPr/>
        </p:nvSpPr>
        <p:spPr>
          <a:xfrm>
            <a:off x="4674240" y="936000"/>
            <a:ext cx="4012920" cy="129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Słuchając o problemach podobnych do swoich, z którymi bohater poradził sobie w skuteczny sposób, dziecko  nabiera wiary w siebie, „jeżeli to się udało komuś podobnemu do mnie, być może ja też potrafię”. Wsparte siłą pozytywnego myślenia, bogatsze o nowe kompetencje, silniejsze,  ma większe szanse na podjęcie działań, które kończą się powodzeniem.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87" name="CustomShape 7"/>
          <p:cNvSpPr/>
          <p:nvPr/>
        </p:nvSpPr>
        <p:spPr>
          <a:xfrm>
            <a:off x="4674240" y="2232000"/>
            <a:ext cx="4012920" cy="273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Należy przy tym pamiętać, że zbytnie upodobnienie wywołać może reakcje obronne czytelnika. Bohater nie powinien nosić imienia takiego jak dziecko czy fizycznie go przypominać.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CustomShape 1"/>
          <p:cNvSpPr/>
          <p:nvPr/>
        </p:nvSpPr>
        <p:spPr>
          <a:xfrm>
            <a:off x="457200" y="1203480"/>
            <a:ext cx="3851280" cy="142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O wartości terapeutycznej baśni czy bajek decyduje dziecko. To ono instynktownie wybiera i powraca do utworów, które odpowiadają na jego potrzeby.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/>
          </a:p>
        </p:txBody>
      </p:sp>
      <p:sp>
        <p:nvSpPr>
          <p:cNvPr id="690" name="CustomShape 2"/>
          <p:cNvSpPr/>
          <p:nvPr/>
        </p:nvSpPr>
        <p:spPr>
          <a:xfrm>
            <a:off x="4674240" y="1203480"/>
            <a:ext cx="4014360" cy="142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Zanim podejmie się eksperymenty terapeutyczne z baśnią pamiętać należy, o ich właściwym doborze.  Odkrycie bajek ludowych dla terapii nie oznacza pełnej rehabilitacji ludowego dziedzictwa baśni.</a:t>
            </a:r>
            <a:endParaRPr/>
          </a:p>
        </p:txBody>
      </p:sp>
      <p:sp>
        <p:nvSpPr>
          <p:cNvPr id="691" name="CustomShape 3"/>
          <p:cNvSpPr/>
          <p:nvPr/>
        </p:nvSpPr>
        <p:spPr>
          <a:xfrm>
            <a:off x="457200" y="205200"/>
            <a:ext cx="8227800" cy="85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z="1600" b="1" strike="noStrike">
                <a:solidFill>
                  <a:srgbClr val="000000"/>
                </a:solidFill>
                <a:latin typeface="Arial"/>
                <a:ea typeface="DejaVu Sans"/>
              </a:rPr>
              <a:t>Podsumowanie</a:t>
            </a:r>
            <a:endParaRPr/>
          </a:p>
        </p:txBody>
      </p:sp>
      <p:sp>
        <p:nvSpPr>
          <p:cNvPr id="692" name="CustomShape 4"/>
          <p:cNvSpPr/>
          <p:nvPr/>
        </p:nvSpPr>
        <p:spPr>
          <a:xfrm>
            <a:off x="4674240" y="2006009"/>
            <a:ext cx="4014360" cy="17520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pl-PL" sz="1100" strike="noStrike" dirty="0">
                <a:solidFill>
                  <a:srgbClr val="000000"/>
                </a:solidFill>
                <a:latin typeface="Arial"/>
                <a:ea typeface="DejaVu Sans"/>
              </a:rPr>
              <a:t>Na rynku  wydawniczym znajduje się sporo opracowań zawierających teksty bajek terapeutycznych. Jest to literatura stosunkowo świeża, która nie doczekała się jeszcze badań krytyczno-literackich. Warto zwrócić uwagę na książki G. </a:t>
            </a:r>
            <a:r>
              <a:rPr lang="pl-PL" sz="1100" strike="noStrike" dirty="0" err="1">
                <a:solidFill>
                  <a:srgbClr val="000000"/>
                </a:solidFill>
                <a:latin typeface="Arial"/>
                <a:ea typeface="DejaVu Sans"/>
              </a:rPr>
              <a:t>Ortner</a:t>
            </a:r>
            <a:r>
              <a:rPr lang="pl-PL" sz="1100" strike="noStrike" dirty="0">
                <a:solidFill>
                  <a:srgbClr val="000000"/>
                </a:solidFill>
                <a:latin typeface="Arial"/>
                <a:ea typeface="DejaVu Sans"/>
              </a:rPr>
              <a:t>,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pl-PL" sz="1100" strike="noStrike" dirty="0">
                <a:solidFill>
                  <a:srgbClr val="000000"/>
                </a:solidFill>
                <a:latin typeface="Arial"/>
                <a:ea typeface="DejaVu Sans"/>
              </a:rPr>
              <a:t>M. </a:t>
            </a:r>
            <a:r>
              <a:rPr lang="pl-PL" sz="1100" strike="noStrike" dirty="0" err="1">
                <a:solidFill>
                  <a:srgbClr val="000000"/>
                </a:solidFill>
                <a:latin typeface="Arial"/>
                <a:ea typeface="DejaVu Sans"/>
              </a:rPr>
              <a:t>Molickiej</a:t>
            </a:r>
            <a:r>
              <a:rPr lang="pl-PL" sz="1100" strike="noStrike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pl-PL" sz="1100" strike="noStrike" dirty="0" err="1">
                <a:solidFill>
                  <a:srgbClr val="000000"/>
                </a:solidFill>
                <a:latin typeface="Arial"/>
                <a:ea typeface="DejaVu Sans"/>
              </a:rPr>
              <a:t>E.Mayer-Glitz</a:t>
            </a:r>
            <a:r>
              <a:rPr lang="pl-PL" sz="1100" strike="noStrike" dirty="0">
                <a:solidFill>
                  <a:srgbClr val="000000"/>
                </a:solidFill>
                <a:latin typeface="Arial"/>
                <a:ea typeface="DejaVu Sans"/>
              </a:rPr>
              <a:t>, D. </a:t>
            </a:r>
            <a:r>
              <a:rPr lang="pl-PL" sz="1100" strike="noStrike" dirty="0" err="1">
                <a:solidFill>
                  <a:srgbClr val="000000"/>
                </a:solidFill>
                <a:latin typeface="Arial"/>
                <a:ea typeface="DejaVu Sans"/>
              </a:rPr>
              <a:t>Brett</a:t>
            </a:r>
            <a:r>
              <a:rPr lang="pl-PL" sz="1100" strike="noStrike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dirty="0"/>
          </a:p>
        </p:txBody>
      </p:sp>
      <p:sp>
        <p:nvSpPr>
          <p:cNvPr id="693" name="CustomShape 5"/>
          <p:cNvSpPr/>
          <p:nvPr/>
        </p:nvSpPr>
        <p:spPr>
          <a:xfrm>
            <a:off x="457200" y="2006009"/>
            <a:ext cx="3851280" cy="26725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pl-PL" sz="1100" strike="noStrike" dirty="0">
                <a:solidFill>
                  <a:srgbClr val="000000"/>
                </a:solidFill>
                <a:latin typeface="Arial"/>
                <a:ea typeface="DejaVu Sans"/>
              </a:rPr>
              <a:t>Praktykowanie przez rodziców zwyczaju czytania bajek pozwala na ciepły, bliski, kojący kontakt z dzieckiem. Wzmacnia w nim poczucie bezpieczeństwa, sprzyja nawiązaniu serdecznej więzi, które samo w sobie  ma istotne znaczenie terapeutyczne.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CustomShape 1"/>
          <p:cNvSpPr/>
          <p:nvPr/>
        </p:nvSpPr>
        <p:spPr>
          <a:xfrm>
            <a:off x="457200" y="205200"/>
            <a:ext cx="8227800" cy="85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z="1600" b="1" strike="noStrike">
                <a:solidFill>
                  <a:srgbClr val="000000"/>
                </a:solidFill>
                <a:latin typeface="Arial"/>
                <a:ea typeface="DejaVu Sans"/>
              </a:rPr>
              <a:t>Bibliografia</a:t>
            </a:r>
            <a:endParaRPr/>
          </a:p>
        </p:txBody>
      </p:sp>
      <p:sp>
        <p:nvSpPr>
          <p:cNvPr id="697" name="CustomShape 2"/>
          <p:cNvSpPr/>
          <p:nvPr/>
        </p:nvSpPr>
        <p:spPr>
          <a:xfrm>
            <a:off x="457200" y="1203480"/>
            <a:ext cx="8227800" cy="298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1. B. Bettelheim, </a:t>
            </a:r>
            <a:r>
              <a:rPr lang="pl-PL" sz="1100" i="1" strike="noStrike">
                <a:solidFill>
                  <a:srgbClr val="000000"/>
                </a:solidFill>
                <a:latin typeface="Arial"/>
                <a:ea typeface="DejaVu Sans"/>
              </a:rPr>
              <a:t>Cudowne i pożyteczne. O znaczeniach i wartościach baśni,  </a:t>
            </a: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Warszawa 1996.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2. I. Borecka, </a:t>
            </a:r>
            <a:r>
              <a:rPr lang="pl-PL" sz="1100" i="1" strike="noStrike">
                <a:solidFill>
                  <a:srgbClr val="000000"/>
                </a:solidFill>
                <a:latin typeface="Arial"/>
                <a:ea typeface="DejaVu Sans"/>
              </a:rPr>
              <a:t>Biblioterapia: teoria i praktyka</a:t>
            </a: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, Warszawa 2001.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3. I. Borecka, </a:t>
            </a:r>
            <a:r>
              <a:rPr lang="pl-PL" sz="1100" i="1" strike="noStrike">
                <a:solidFill>
                  <a:srgbClr val="000000"/>
                </a:solidFill>
                <a:latin typeface="Arial"/>
                <a:ea typeface="DejaVu Sans"/>
              </a:rPr>
              <a:t>Z motylem w tle. O baśni w psychoterapii i terapii pedagogicznej</a:t>
            </a: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, Wałbrzych 2004.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4. D. Brett, </a:t>
            </a:r>
            <a:r>
              <a:rPr lang="pl-PL" sz="1100" i="1" strike="noStrike">
                <a:solidFill>
                  <a:srgbClr val="000000"/>
                </a:solidFill>
                <a:latin typeface="Arial"/>
                <a:ea typeface="DejaVu Sans"/>
              </a:rPr>
              <a:t>Bajki, które leczą. </a:t>
            </a: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Cześć 1, Gdańsk 2006.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5. D. Brett. </a:t>
            </a:r>
            <a:r>
              <a:rPr lang="pl-PL" sz="1100" i="1" strike="noStrike">
                <a:solidFill>
                  <a:srgbClr val="000000"/>
                </a:solidFill>
                <a:latin typeface="Arial"/>
                <a:ea typeface="DejaVu Sans"/>
              </a:rPr>
              <a:t>Bajki, które leczą. </a:t>
            </a: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Cześć 2, Gdańsk 2005.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6. M. Molicka, </a:t>
            </a:r>
            <a:r>
              <a:rPr lang="pl-PL" sz="1100" i="1" strike="noStrike">
                <a:solidFill>
                  <a:srgbClr val="000000"/>
                </a:solidFill>
                <a:latin typeface="Arial"/>
                <a:ea typeface="DejaVu Sans"/>
              </a:rPr>
              <a:t>Bajkoterapia. O lękach dzieci i nowej metodzie terapii, </a:t>
            </a: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Poznań 1999.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7. M. Molicka, </a:t>
            </a:r>
            <a:r>
              <a:rPr lang="pl-PL" sz="1100" i="1" strike="noStrike">
                <a:solidFill>
                  <a:srgbClr val="000000"/>
                </a:solidFill>
                <a:latin typeface="Arial"/>
                <a:ea typeface="DejaVu Sans"/>
              </a:rPr>
              <a:t>Bajki terapeutyczne, </a:t>
            </a: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Poznań 1999.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8. M. Molicka, </a:t>
            </a:r>
            <a:r>
              <a:rPr lang="pl-PL" sz="1100" i="1" strike="noStrike">
                <a:solidFill>
                  <a:srgbClr val="000000"/>
                </a:solidFill>
                <a:latin typeface="Arial"/>
                <a:ea typeface="DejaVu Sans"/>
              </a:rPr>
              <a:t>Bajka jako metoda redukcji lęku u dzieci. </a:t>
            </a: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„Problemy opiekuńczo-wychowawcze” 2001, nr 1.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9. I. Osuchowska, </a:t>
            </a:r>
            <a:r>
              <a:rPr lang="pl-PL" sz="1100" i="1" strike="noStrike">
                <a:solidFill>
                  <a:srgbClr val="000000"/>
                </a:solidFill>
                <a:latin typeface="Arial"/>
                <a:ea typeface="DejaVu Sans"/>
              </a:rPr>
              <a:t>Wykorzystanie bajek i baśni w psychoterapii dzieci i młodzieży, </a:t>
            </a: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[w:] H. Skrobiszewska. </a:t>
            </a:r>
            <a:r>
              <a:rPr lang="pl-PL" sz="1100" i="1" strike="noStrike">
                <a:solidFill>
                  <a:srgbClr val="000000"/>
                </a:solidFill>
                <a:latin typeface="Arial"/>
                <a:ea typeface="DejaVu Sans"/>
              </a:rPr>
              <a:t>Baśń i dziecko, </a:t>
            </a: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Warszawa 1978.</a:t>
            </a:r>
            <a:endParaRPr/>
          </a:p>
          <a:p>
            <a:pPr>
              <a:lnSpc>
                <a:spcPct val="15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10.K. Smużniak, </a:t>
            </a:r>
            <a:r>
              <a:rPr lang="pl-PL" sz="1100" i="1" strike="noStrike">
                <a:solidFill>
                  <a:srgbClr val="000000"/>
                </a:solidFill>
                <a:latin typeface="Arial"/>
                <a:ea typeface="DejaVu Sans"/>
              </a:rPr>
              <a:t>Baśń jako elementarz wiedzy o człowieku, „</a:t>
            </a: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Literaria” 1988, nr 20, s. 150.</a:t>
            </a:r>
            <a:endParaRPr/>
          </a:p>
          <a:p>
            <a:pPr>
              <a:lnSpc>
                <a:spcPct val="15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11. S. Wortman, </a:t>
            </a:r>
            <a:r>
              <a:rPr lang="pl-PL" sz="1100" i="1" strike="noStrike">
                <a:solidFill>
                  <a:srgbClr val="000000"/>
                </a:solidFill>
                <a:latin typeface="Arial"/>
                <a:ea typeface="DejaVu Sans"/>
              </a:rPr>
              <a:t>Baśń w literaturze i życiu dziecka. Co i jak opowiadać?, </a:t>
            </a: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Warszawa 1958.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CustomShape 1"/>
          <p:cNvSpPr/>
          <p:nvPr/>
        </p:nvSpPr>
        <p:spPr>
          <a:xfrm>
            <a:off x="457200" y="205200"/>
            <a:ext cx="8227080" cy="85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z="1600" b="1" strike="noStrike">
                <a:solidFill>
                  <a:srgbClr val="000000"/>
                </a:solidFill>
                <a:latin typeface="Arial"/>
                <a:ea typeface="DejaVu Sans"/>
              </a:rPr>
              <a:t>Baśnie odpowiadają psychicznym potrzebom dzieci oraz właściwościom dziecięcego myślenia</a:t>
            </a:r>
            <a:endParaRPr/>
          </a:p>
        </p:txBody>
      </p:sp>
      <p:sp>
        <p:nvSpPr>
          <p:cNvPr id="593" name="CustomShape 2"/>
          <p:cNvSpPr/>
          <p:nvPr/>
        </p:nvSpPr>
        <p:spPr>
          <a:xfrm>
            <a:off x="457200" y="1203480"/>
            <a:ext cx="3667320" cy="298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5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B. Bettelheim pisze </a:t>
            </a:r>
            <a:r>
              <a:rPr lang="pl-PL" sz="1100" i="1" strike="noStrike">
                <a:solidFill>
                  <a:srgbClr val="000000"/>
                </a:solidFill>
                <a:latin typeface="Arial"/>
                <a:ea typeface="DejaVu Sans"/>
              </a:rPr>
              <a:t>Baśń jest czymś jedynym i swoistym nie tylko pośród form literackich, jest to jedyny wytwór sztuki tak całkowicie zrozumiały dla dziecka</a:t>
            </a: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/>
          </a:p>
          <a:p>
            <a:pPr algn="just">
              <a:lnSpc>
                <a:spcPct val="15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Baśnie mają szczególną moc przyciągania uwagi młodego słuchacza. To właśnie w świecie na poły magicznym, na poły realnym, przesiąkniętym obrazowością, fantastyką, wśród czarodziejskich pomocników, wróżek, krasnali, smoków, zwierząt przemawiających ludzkim głosem, najmłodsi czują się jak ryba w wodzie. </a:t>
            </a:r>
            <a:endParaRPr/>
          </a:p>
          <a:p>
            <a:pPr algn="just">
              <a:lnSpc>
                <a:spcPct val="15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Piaget wykazał, że do wieku dojrzewania dziecko przejawia myślenie animistyczne, nadając wszystkiemu co istnieje cechy i właściwości ludzkie.</a:t>
            </a:r>
            <a:endParaRPr/>
          </a:p>
          <a:p>
            <a:pPr algn="just">
              <a:lnSpc>
                <a:spcPct val="15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Opowieści baśniowe wykorzystują naturalne predyspozycje dziecka do myślenia obrazami.</a:t>
            </a:r>
            <a:endParaRPr/>
          </a:p>
          <a:p>
            <a:pPr algn="just">
              <a:lnSpc>
                <a:spcPct val="150000"/>
              </a:lnSpc>
            </a:pPr>
            <a:endParaRPr/>
          </a:p>
        </p:txBody>
      </p:sp>
      <p:sp>
        <p:nvSpPr>
          <p:cNvPr id="594" name="CustomShape 3"/>
          <p:cNvSpPr/>
          <p:nvPr/>
        </p:nvSpPr>
        <p:spPr>
          <a:xfrm>
            <a:off x="4673880" y="1203480"/>
            <a:ext cx="4013640" cy="298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5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Kontrastowe zestawienie postaci (dobre – złe, piękne – brzydkie, głupie – mądre) przemawia do młodego czytelnika, ponieważ obrazuje jego sposób myślenia polegający na ujmowaniu wszystkiego w pary przeciwieństw.</a:t>
            </a:r>
            <a:endParaRPr/>
          </a:p>
          <a:p>
            <a:pPr algn="just">
              <a:lnSpc>
                <a:spcPct val="15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Baśnie uczą w sposób, który jest dla dziecka możliwy – przez fantazjującą wyobraźnię i zabawę, utożsamianie się z bohaterem, odniesiony sukces, na przykładzie sytuacji modelowych – stosując w kompozycji zasadę kontrastu. Wykorzystują system kar i nagród. W baśniach jednoznacznie jest pokazane kogo i za co spotyka kara czy nagroda. Surowa kara wymierzona sprawcy zła i wspaniałość nagrody, wieńcząca wysiłki pozytywnego bohatera, odpowiadają głębokiej potrzebie dziecka, aby sprawiedliwości stało się zadość.</a:t>
            </a:r>
            <a:endParaRPr/>
          </a:p>
          <a:p>
            <a:pPr algn="just">
              <a:lnSpc>
                <a:spcPct val="150000"/>
              </a:lnSpc>
            </a:pPr>
            <a:endParaRPr/>
          </a:p>
          <a:p>
            <a:pPr algn="just">
              <a:lnSpc>
                <a:spcPct val="15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CustomShape 1"/>
          <p:cNvSpPr/>
          <p:nvPr/>
        </p:nvSpPr>
        <p:spPr>
          <a:xfrm>
            <a:off x="457200" y="205200"/>
            <a:ext cx="8227800" cy="85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z="1600" b="1" strike="noStrike">
                <a:solidFill>
                  <a:srgbClr val="000000"/>
                </a:solidFill>
                <a:latin typeface="Arial"/>
                <a:ea typeface="DejaVu Sans"/>
              </a:rPr>
              <a:t>Docieranie do dziecięcych problemów</a:t>
            </a:r>
            <a:endParaRPr/>
          </a:p>
        </p:txBody>
      </p:sp>
      <p:sp>
        <p:nvSpPr>
          <p:cNvPr id="596" name="CustomShape 2"/>
          <p:cNvSpPr/>
          <p:nvPr/>
        </p:nvSpPr>
        <p:spPr>
          <a:xfrm>
            <a:off x="482040" y="1203480"/>
            <a:ext cx="3620880" cy="142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Sporo baśni przygotowuje do trudności okresu dojrzewania. Przykładowo baśń </a:t>
            </a:r>
            <a:r>
              <a:rPr lang="pl-PL" sz="1100" i="1" strike="noStrike">
                <a:solidFill>
                  <a:srgbClr val="000000"/>
                </a:solidFill>
                <a:latin typeface="Arial"/>
                <a:ea typeface="DejaVu Sans"/>
              </a:rPr>
              <a:t>Roszpunka </a:t>
            </a: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pomocna jest w terapii rodzin, w których rodzice uniemożliwiają dzieciom niezależność. W opowieści tej archetypowa </a:t>
            </a:r>
            <a:r>
              <a:rPr lang="pl-PL" sz="1100" i="1" strike="noStrike">
                <a:solidFill>
                  <a:srgbClr val="000000"/>
                </a:solidFill>
                <a:latin typeface="Arial"/>
                <a:ea typeface="DejaVu Sans"/>
              </a:rPr>
              <a:t>Zła Matka </a:t>
            </a: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nie chce utracić władzy rodzicielskiej. Więzi dorastającą córkę w okowach zaborczej, zazdrosnej miłości, – co znajduje symboliczny wyraz w zamknięciu jej w wieży.</a:t>
            </a:r>
            <a:endParaRPr/>
          </a:p>
        </p:txBody>
      </p:sp>
      <p:sp>
        <p:nvSpPr>
          <p:cNvPr id="597" name="CustomShape 3"/>
          <p:cNvSpPr/>
          <p:nvPr/>
        </p:nvSpPr>
        <p:spPr>
          <a:xfrm>
            <a:off x="4608000" y="1203480"/>
            <a:ext cx="3464640" cy="142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Dzieciom, które mają problem z oderwaniem się od wewnętrznych zależności od innych, można zaproponować baśń </a:t>
            </a:r>
            <a:r>
              <a:rPr lang="pl-PL" sz="1100" i="1" strike="noStrike">
                <a:solidFill>
                  <a:srgbClr val="000000"/>
                </a:solidFill>
                <a:latin typeface="Arial"/>
                <a:ea typeface="DejaVu Sans"/>
              </a:rPr>
              <a:t>Gęsiarka.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Baśnie, w których bohaterami są dwaj bracia, pobudzają zdolność uwolnienia się od wzajemnej zazdrości o siebie. Pouczają, że szczęśliwe rozwiązanie następuję dopiero wtedy, gdy bracia przyjdą sobie wzajemnie z pomocą.</a:t>
            </a:r>
            <a:endParaRPr/>
          </a:p>
        </p:txBody>
      </p:sp>
      <p:sp>
        <p:nvSpPr>
          <p:cNvPr id="598" name="CustomShape 4"/>
          <p:cNvSpPr/>
          <p:nvPr/>
        </p:nvSpPr>
        <p:spPr>
          <a:xfrm>
            <a:off x="4608000" y="2952000"/>
            <a:ext cx="3464640" cy="188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I. Borecka proponuje klasyfikację baśni szczególnie przydatnych w terapii według trzech kluczy: baśniowe rodzeństwo, baśniowi rodzice, wielkie wędrowanie.</a:t>
            </a:r>
            <a:endParaRPr/>
          </a:p>
        </p:txBody>
      </p:sp>
      <p:sp>
        <p:nvSpPr>
          <p:cNvPr id="599" name="CustomShape 5"/>
          <p:cNvSpPr/>
          <p:nvPr/>
        </p:nvSpPr>
        <p:spPr>
          <a:xfrm>
            <a:off x="457200" y="2761200"/>
            <a:ext cx="3573720" cy="142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Problem powikłań edypalnych w życiu dorastającej córki i regresywnego wycofania w obszary dzieciństwa, kiedy nastolatka  nie możliwości nawiązania pozytywnej więzi  z matką, porusza baśń </a:t>
            </a:r>
            <a:r>
              <a:rPr lang="pl-PL" sz="1100" i="1" strike="noStrike">
                <a:solidFill>
                  <a:srgbClr val="000000"/>
                </a:solidFill>
                <a:latin typeface="Arial"/>
                <a:ea typeface="DejaVu Sans"/>
              </a:rPr>
              <a:t>Królewna śnieżka. N</a:t>
            </a: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arcystyczna  Królowa zwraca się przeciwko córce z powodu zazdrości. Czując się zagrożona urodą i powabem dojrzewającej dziewczyny zmusza ją do przedwczesnego opuszczenia domu.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CustomShape 1"/>
          <p:cNvSpPr/>
          <p:nvPr/>
        </p:nvSpPr>
        <p:spPr>
          <a:xfrm>
            <a:off x="457200" y="205200"/>
            <a:ext cx="8224560" cy="85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b="1" strike="noStrike">
                <a:solidFill>
                  <a:srgbClr val="000000"/>
                </a:solidFill>
                <a:latin typeface="Arial"/>
                <a:ea typeface="DejaVu Sans"/>
              </a:rPr>
              <a:t>Terapeutyczna wartość baśni</a:t>
            </a:r>
            <a:endParaRPr/>
          </a:p>
        </p:txBody>
      </p:sp>
      <p:sp>
        <p:nvSpPr>
          <p:cNvPr id="601" name="CustomShape 2"/>
          <p:cNvSpPr/>
          <p:nvPr/>
        </p:nvSpPr>
        <p:spPr>
          <a:xfrm>
            <a:off x="360000" y="3024000"/>
            <a:ext cx="4109040" cy="10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Przeanalizowanie tych utworów pod kątem mechanizmów psychologicznych przyczyniło się do opracowania, stosowanych dzisiaj powszechnie w pracy z dziećmi w wieku od 4 do 9 lat, bajek terapeutycznych. </a:t>
            </a:r>
            <a:endParaRPr/>
          </a:p>
        </p:txBody>
      </p:sp>
      <p:sp>
        <p:nvSpPr>
          <p:cNvPr id="602" name="CustomShape 3"/>
          <p:cNvSpPr/>
          <p:nvPr/>
        </p:nvSpPr>
        <p:spPr>
          <a:xfrm>
            <a:off x="4673880" y="1063440"/>
            <a:ext cx="4011120" cy="169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Baśnie należą do najstarszej literatury kompensacyjnej. Funkcja ta, zdaniem M. Molickiej, decyduje o powodzeniu czytelniczym wielu baśni, mimo że proponowane w nich role (księżniczek, książąt, rycerzy) nie pasują do obecnego społeczeństwa. Tłumaczy popularność schematów fabularnych </a:t>
            </a:r>
            <a:r>
              <a:rPr lang="pl-PL" sz="1100" i="1" strike="noStrike">
                <a:solidFill>
                  <a:srgbClr val="000000"/>
                </a:solidFill>
                <a:latin typeface="Arial"/>
                <a:ea typeface="DejaVu Sans"/>
              </a:rPr>
              <a:t>Brzydkiego kaczątka czy Kopciuszka </a:t>
            </a: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i innych.                                                              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603" name="CustomShape 4"/>
          <p:cNvSpPr/>
          <p:nvPr/>
        </p:nvSpPr>
        <p:spPr>
          <a:xfrm>
            <a:off x="4705560" y="2448000"/>
            <a:ext cx="4011120" cy="159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100" i="1" strike="noStrike">
                <a:solidFill>
                  <a:srgbClr val="000000"/>
                </a:solidFill>
                <a:latin typeface="Arial"/>
                <a:ea typeface="DejaVu Sans"/>
              </a:rPr>
              <a:t>Baśnie to triumf kogoś pokrzywdzonego.</a:t>
            </a:r>
            <a:endParaRPr/>
          </a:p>
          <a:p>
            <a:pPr>
              <a:lnSpc>
                <a:spcPct val="150000"/>
              </a:lnSpc>
            </a:pPr>
            <a:r>
              <a:rPr lang="pl-PL" sz="1100" i="1" strike="noStrike">
                <a:solidFill>
                  <a:srgbClr val="000000"/>
                </a:solidFill>
                <a:latin typeface="Arial"/>
                <a:ea typeface="DejaVu Sans"/>
              </a:rPr>
              <a:t>Baśń chroni przed nieszczęściem, obiecując wieczną  pomyślność.</a:t>
            </a:r>
            <a:endParaRPr/>
          </a:p>
          <a:p>
            <a:pPr>
              <a:lnSpc>
                <a:spcPct val="150000"/>
              </a:lnSpc>
            </a:pPr>
            <a:r>
              <a:rPr lang="pl-PL" sz="1100" i="1" strike="noStrike">
                <a:solidFill>
                  <a:srgbClr val="000000"/>
                </a:solidFill>
                <a:latin typeface="Arial"/>
                <a:ea typeface="DejaVu Sans"/>
              </a:rPr>
              <a:t>Legenda głosi, że Szeherezada opowiadała sułtanowi baśnie, żeby wyleczyć go z depresji.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04" name="CustomShape 5"/>
          <p:cNvSpPr/>
          <p:nvPr/>
        </p:nvSpPr>
        <p:spPr>
          <a:xfrm>
            <a:off x="1920960" y="1063440"/>
            <a:ext cx="2516400" cy="217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Nikt tak jak Bruno Bettelheim nie udowodnił, że baśnie mają psychologiczną treść i wywierają terapeutyczny wpływ na dziecko.  Decydują o tym takie jej elementy jak: fantazja, pozbieranie się po głębokiej rozpaczy, ocalenie z wielkiego niebezpieczeństwa, a nade wszystko – pocieszenie i ukojenie.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605" name="Obraz 752"/>
          <p:cNvPicPr/>
          <p:nvPr/>
        </p:nvPicPr>
        <p:blipFill>
          <a:blip r:embed="rId2"/>
          <a:stretch/>
        </p:blipFill>
        <p:spPr>
          <a:xfrm>
            <a:off x="576000" y="1080000"/>
            <a:ext cx="1152360" cy="1490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CustomShape 1"/>
          <p:cNvSpPr/>
          <p:nvPr/>
        </p:nvSpPr>
        <p:spPr>
          <a:xfrm>
            <a:off x="457200" y="205200"/>
            <a:ext cx="8222400" cy="8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z="1600" b="1" strike="noStrike">
                <a:solidFill>
                  <a:srgbClr val="000000"/>
                </a:solidFill>
                <a:latin typeface="Arial"/>
                <a:ea typeface="DejaVu Sans"/>
              </a:rPr>
              <a:t>Kompensacja niezaspokojonych potrzeb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607" name="CustomShape 2"/>
          <p:cNvSpPr/>
          <p:nvPr/>
        </p:nvSpPr>
        <p:spPr>
          <a:xfrm>
            <a:off x="457200" y="1203480"/>
            <a:ext cx="2642760" cy="14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Kiedy dziecko identyfikuje się z bajkowym bohaterem o nadludzkiej piękności czy nadludzkiej sile może sobie wynagrodzić w fantazji – rzeczywiste lub domniemane – braki cielesne.</a:t>
            </a:r>
            <a:endParaRPr/>
          </a:p>
        </p:txBody>
      </p:sp>
      <p:sp>
        <p:nvSpPr>
          <p:cNvPr id="608" name="CustomShape 3"/>
          <p:cNvSpPr/>
          <p:nvPr/>
        </p:nvSpPr>
        <p:spPr>
          <a:xfrm>
            <a:off x="3239640" y="1203480"/>
            <a:ext cx="2642760" cy="14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Motyw dobrej wróżki opracowany w fantazji dziecka pozwala zastępczo wypełnić potrzebę bezpieczeństwa (dobra wróżka czuwa), jak i „uzyskać” spełnienie najskrytszych marzeń i życzeń. </a:t>
            </a:r>
            <a:endParaRPr/>
          </a:p>
        </p:txBody>
      </p:sp>
      <p:sp>
        <p:nvSpPr>
          <p:cNvPr id="609" name="CustomShape 4"/>
          <p:cNvSpPr/>
          <p:nvPr/>
        </p:nvSpPr>
        <p:spPr>
          <a:xfrm>
            <a:off x="6022080" y="1203480"/>
            <a:ext cx="2728080" cy="123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Dziecko cierpiące z powodu zazdrości o rodzeństwo uzyska kontrolę nad swoimi uczuciami wyobrażając sobie, że kiedyś osiągnie przewagę. 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To sierota albo najmłodsze dziecko, które jest wyszydzane i lekceważone przez rodzeństwo, odnosi w baśniach ostateczne zwycięstwo w baśniach.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10" name="CustomShape 5"/>
          <p:cNvSpPr/>
          <p:nvPr/>
        </p:nvSpPr>
        <p:spPr>
          <a:xfrm>
            <a:off x="6022080" y="2761920"/>
            <a:ext cx="2642760" cy="14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Baśnie są niezwykłym marzeniem na jawie. </a:t>
            </a:r>
            <a:r>
              <a:rPr lang="pl-PL" sz="1100" i="1" strike="noStrike">
                <a:solidFill>
                  <a:srgbClr val="000000"/>
                </a:solidFill>
                <a:latin typeface="Arial"/>
                <a:ea typeface="DejaVu Sans"/>
              </a:rPr>
              <a:t>Mają w sferze wyobraźni zastąpić to wszystko, co w życiu jest nieosiągalne. </a:t>
            </a: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Umożliwiają osiąganie równowagi wewnętrznej.</a:t>
            </a:r>
            <a:endParaRPr/>
          </a:p>
        </p:txBody>
      </p:sp>
      <p:sp>
        <p:nvSpPr>
          <p:cNvPr id="611" name="CustomShape 6"/>
          <p:cNvSpPr/>
          <p:nvPr/>
        </p:nvSpPr>
        <p:spPr>
          <a:xfrm>
            <a:off x="3239640" y="2761920"/>
            <a:ext cx="2642760" cy="14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12" name="CustomShape 7"/>
          <p:cNvSpPr/>
          <p:nvPr/>
        </p:nvSpPr>
        <p:spPr>
          <a:xfrm>
            <a:off x="864000" y="2761920"/>
            <a:ext cx="2190960" cy="14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13" name="Obraz 760"/>
          <p:cNvPicPr/>
          <p:nvPr/>
        </p:nvPicPr>
        <p:blipFill>
          <a:blip r:embed="rId2"/>
          <a:stretch/>
        </p:blipFill>
        <p:spPr>
          <a:xfrm>
            <a:off x="682920" y="2520000"/>
            <a:ext cx="2334960" cy="1830960"/>
          </a:xfrm>
          <a:prstGeom prst="rect">
            <a:avLst/>
          </a:prstGeom>
          <a:ln>
            <a:noFill/>
          </a:ln>
        </p:spPr>
      </p:pic>
      <p:pic>
        <p:nvPicPr>
          <p:cNvPr id="614" name="Obraz 761"/>
          <p:cNvPicPr/>
          <p:nvPr/>
        </p:nvPicPr>
        <p:blipFill>
          <a:blip r:embed="rId3"/>
          <a:stretch/>
        </p:blipFill>
        <p:spPr>
          <a:xfrm>
            <a:off x="3399480" y="2592000"/>
            <a:ext cx="2426400" cy="1793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CustomShape 1"/>
          <p:cNvSpPr/>
          <p:nvPr/>
        </p:nvSpPr>
        <p:spPr>
          <a:xfrm>
            <a:off x="457200" y="205200"/>
            <a:ext cx="8220240" cy="84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z="1600" b="1" strike="noStrike">
                <a:solidFill>
                  <a:srgbClr val="000000"/>
                </a:solidFill>
                <a:latin typeface="Arial"/>
                <a:ea typeface="DejaVu Sans"/>
              </a:rPr>
              <a:t>Baśnie w terapii dzieci nadmiernie lękliwych</a:t>
            </a:r>
            <a:endParaRPr/>
          </a:p>
        </p:txBody>
      </p:sp>
      <p:sp>
        <p:nvSpPr>
          <p:cNvPr id="616" name="CustomShape 2"/>
          <p:cNvSpPr/>
          <p:nvPr/>
        </p:nvSpPr>
        <p:spPr>
          <a:xfrm>
            <a:off x="457200" y="1203480"/>
            <a:ext cx="4006800" cy="141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7" name="CustomShape 3"/>
          <p:cNvSpPr/>
          <p:nvPr/>
        </p:nvSpPr>
        <p:spPr>
          <a:xfrm>
            <a:off x="360000" y="2763720"/>
            <a:ext cx="4006800" cy="90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1200" i="1" strike="noStrike">
                <a:solidFill>
                  <a:srgbClr val="6666FF"/>
                </a:solidFill>
                <a:latin typeface="Arial"/>
                <a:ea typeface="DejaVu Sans"/>
              </a:rPr>
              <a:t>Dziecko pozbawione baśniowego spotkania z potworem nie będzie mogło dokonać spotkania z własnym cieniem.</a:t>
            </a:r>
            <a:endParaRPr/>
          </a:p>
        </p:txBody>
      </p:sp>
      <p:sp>
        <p:nvSpPr>
          <p:cNvPr id="618" name="CustomShape 4"/>
          <p:cNvSpPr/>
          <p:nvPr/>
        </p:nvSpPr>
        <p:spPr>
          <a:xfrm>
            <a:off x="4674240" y="1296000"/>
            <a:ext cx="4006800" cy="288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pl-PL" sz="1200" strike="noStrike">
                <a:solidFill>
                  <a:srgbClr val="000000"/>
                </a:solidFill>
                <a:latin typeface="Times New Roman"/>
                <a:ea typeface="DejaVu Sans"/>
              </a:rPr>
              <a:t>Baśnie konfrontują dziecko z ciemnymi stronami życia, stawiając w sytuacjach trudnych (bohater zostaje porzucony w lesie, wysłany w świat. Kiedy indziej traci ukochaną osobę, którą złe czary np. odczłowieczyły). W baśniowej krainie spotkać można potwory i siły zła wzbudzające strach nawet u mieszkańców fikcyjnego świata. Mały czytelnik wyobraża sobie te okropności, sytuacje i emocje, ale nie doznaje realnej szkody. Znajduje się w położeniu, w którym czuje się bezpiecznie.         A kiedy uda mu się przeżyć pełną identyfikację z bohaterem, doświadcza triumfującego sukcesu i wyolbrzymione twory własnej wyobraźni przestają być groźne. 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1200" i="1" strike="noStrike">
                <a:solidFill>
                  <a:srgbClr val="6666FF"/>
                </a:solidFill>
                <a:latin typeface="Times New Roman"/>
                <a:ea typeface="DejaVu Sans"/>
              </a:rPr>
              <a:t>Czarownica pojawiająca się w lękowych wyobrażeniach dziecka chce je zjeść, ale czarownica z baśni „Jaś i Małgosia”, którą można wepchnąć do pieca i spalić, to czarownica, od której dziecko może się uwolnić.</a:t>
            </a:r>
            <a:r>
              <a:rPr lang="pl-PL" sz="1200" i="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      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1200" strike="noStrike">
                <a:solidFill>
                  <a:srgbClr val="000000"/>
                </a:solidFill>
                <a:latin typeface="Times New Roman"/>
                <a:ea typeface="DejaVu Sans"/>
              </a:rPr>
              <a:t>Negatywne bodźce tracą zdolność wzbudzania strachu czy lęku, zwłaszcza że dzieci wielokrotnie proszą o przeczytanie tej samej bajeczki.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619" name="CustomShape 5"/>
          <p:cNvSpPr/>
          <p:nvPr/>
        </p:nvSpPr>
        <p:spPr>
          <a:xfrm>
            <a:off x="504000" y="1224000"/>
            <a:ext cx="3808440" cy="265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1200" strike="noStrike">
                <a:solidFill>
                  <a:srgbClr val="000000"/>
                </a:solidFill>
                <a:latin typeface="Times New Roman"/>
                <a:ea typeface="DejaVu Sans"/>
              </a:rPr>
              <a:t>Odpowiednio dobrane baśnie z powodzeniem stosowane są w terapii dzieci nadmiernie lękliwych.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12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pic>
        <p:nvPicPr>
          <p:cNvPr id="620" name="Obraz 767"/>
          <p:cNvPicPr/>
          <p:nvPr/>
        </p:nvPicPr>
        <p:blipFill>
          <a:blip r:embed="rId2"/>
          <a:stretch/>
        </p:blipFill>
        <p:spPr>
          <a:xfrm>
            <a:off x="504000" y="1944000"/>
            <a:ext cx="3668040" cy="2084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CustomShape 1"/>
          <p:cNvSpPr/>
          <p:nvPr/>
        </p:nvSpPr>
        <p:spPr>
          <a:xfrm>
            <a:off x="457200" y="205200"/>
            <a:ext cx="8223840" cy="85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z="1600" b="1" strike="noStrike">
                <a:solidFill>
                  <a:srgbClr val="000000"/>
                </a:solidFill>
                <a:latin typeface="Arial"/>
                <a:ea typeface="DejaVu Sans"/>
              </a:rPr>
              <a:t>Przekazywanie nadziei na przyszłość, otuchy, wiary w siebie i w pozytywne moce.</a:t>
            </a:r>
            <a:endParaRPr/>
          </a:p>
        </p:txBody>
      </p:sp>
      <p:sp>
        <p:nvSpPr>
          <p:cNvPr id="622" name="CustomShape 2"/>
          <p:cNvSpPr/>
          <p:nvPr/>
        </p:nvSpPr>
        <p:spPr>
          <a:xfrm>
            <a:off x="457200" y="1203480"/>
            <a:ext cx="3641400" cy="297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pl-PL" sz="1200" strike="noStrike">
                <a:solidFill>
                  <a:srgbClr val="000000"/>
                </a:solidFill>
                <a:latin typeface="Arial"/>
                <a:ea typeface="DejaVu Sans"/>
              </a:rPr>
              <a:t>Baśń zaczyna się zwykle od sytuacji, w której bohater został pokrzywdzony i zdegradowany. Wydobywa się jednak ze swojego rozpaczliwego położenia czy ocala z wielkiego niebezpieczeństwa. Odnosi triumfalne zwycięstwo, zdobywa bogactwa i zaszczyty, po czym rozstaje się z czytelnikiem, by żyć długo i szczęśliwie.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23" name="CustomShape 3"/>
          <p:cNvSpPr/>
          <p:nvPr/>
        </p:nvSpPr>
        <p:spPr>
          <a:xfrm>
            <a:off x="4674240" y="1203480"/>
            <a:ext cx="4010400" cy="14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pl-PL" sz="1200" strike="noStrike">
                <a:solidFill>
                  <a:srgbClr val="000000"/>
                </a:solidFill>
                <a:latin typeface="Arial"/>
                <a:ea typeface="DejaVu Sans"/>
              </a:rPr>
              <a:t>W baśniach przeciwności są nieuniknione. Bohaterów spotyka dobro, ale zagraża im zło. Utwory te przekazują dziecku obietnice, że jeśli  podejmie aktywną postawę wobec nieszczęścia, zmierzy się z trudnościami, lękiem, pokona przeszkody -  wesprą go dobre moce i odniesie zwycięstwo.  Nawet najsłabszym może się udać, o czym przekonują bohaterowie baśni</a:t>
            </a:r>
            <a:r>
              <a:rPr lang="pl-PL" sz="1200" i="1" strike="noStrike">
                <a:solidFill>
                  <a:srgbClr val="000000"/>
                </a:solidFill>
                <a:latin typeface="Arial"/>
                <a:ea typeface="DejaVu Sans"/>
              </a:rPr>
              <a:t> Jaś i Małgosia</a:t>
            </a:r>
            <a:r>
              <a:rPr lang="pl-PL" sz="1200" strike="noStrike">
                <a:solidFill>
                  <a:srgbClr val="000000"/>
                </a:solidFill>
                <a:latin typeface="Arial"/>
                <a:ea typeface="DejaVu Sans"/>
              </a:rPr>
              <a:t> czy  </a:t>
            </a:r>
            <a:r>
              <a:rPr lang="pl-PL" sz="1200" i="1" strike="noStrike">
                <a:solidFill>
                  <a:srgbClr val="000000"/>
                </a:solidFill>
                <a:latin typeface="Arial"/>
                <a:ea typeface="DejaVu Sans"/>
              </a:rPr>
              <a:t>Dzielny szewczyk</a:t>
            </a:r>
            <a:r>
              <a:rPr lang="pl-PL" sz="1200" strike="noStrike">
                <a:solidFill>
                  <a:srgbClr val="000000"/>
                </a:solidFill>
                <a:latin typeface="Arial"/>
                <a:ea typeface="DejaVu Sans"/>
              </a:rPr>
              <a:t>, którzy zdołali przechytrzyć i pokonać silniejszego przeciwnika.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624" name="CustomShape 4"/>
          <p:cNvSpPr/>
          <p:nvPr/>
        </p:nvSpPr>
        <p:spPr>
          <a:xfrm>
            <a:off x="4680000" y="3096000"/>
            <a:ext cx="4010400" cy="150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200" strike="noStrike">
                <a:solidFill>
                  <a:srgbClr val="000000"/>
                </a:solidFill>
                <a:latin typeface="Arial"/>
                <a:ea typeface="DejaVu Sans"/>
              </a:rPr>
              <a:t>Nadzieje wyolbrzymione na sposób baśniowych budują pokłady optymizmu, że i problemy dziecka zostaną pomyślnie rozwiązane.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1200" strike="noStrike">
                <a:solidFill>
                  <a:srgbClr val="000000"/>
                </a:solidFill>
                <a:latin typeface="Arial"/>
                <a:ea typeface="DejaVu Sans"/>
              </a:rPr>
              <a:t>Baśniowe opowieści zakorzeniają wiarę w zwycięstwo, wlewają otuchę, uwalniają pozytywną aktywność.</a:t>
            </a:r>
            <a:endParaRPr/>
          </a:p>
        </p:txBody>
      </p:sp>
      <p:pic>
        <p:nvPicPr>
          <p:cNvPr id="625" name="Obraz 772"/>
          <p:cNvPicPr/>
          <p:nvPr/>
        </p:nvPicPr>
        <p:blipFill>
          <a:blip r:embed="rId2"/>
          <a:stretch/>
        </p:blipFill>
        <p:spPr>
          <a:xfrm>
            <a:off x="470160" y="2448000"/>
            <a:ext cx="3557880" cy="2084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CustomShape 1"/>
          <p:cNvSpPr/>
          <p:nvPr/>
        </p:nvSpPr>
        <p:spPr>
          <a:xfrm>
            <a:off x="457200" y="205200"/>
            <a:ext cx="8225280" cy="85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b="1" strike="noStrike">
                <a:solidFill>
                  <a:srgbClr val="000000"/>
                </a:solidFill>
                <a:latin typeface="Arial"/>
                <a:ea typeface="DejaVu Sans"/>
              </a:rPr>
              <a:t>Surowy porządek etyczny zapewnia równowagę moralną i emocjonalną</a:t>
            </a:r>
            <a:endParaRPr/>
          </a:p>
        </p:txBody>
      </p:sp>
      <p:sp>
        <p:nvSpPr>
          <p:cNvPr id="627" name="CustomShape 2"/>
          <p:cNvSpPr/>
          <p:nvPr/>
        </p:nvSpPr>
        <p:spPr>
          <a:xfrm>
            <a:off x="457200" y="1203480"/>
            <a:ext cx="4011840" cy="368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Baśniowe opowieści uczą, że cokolwiek by się nie działo, zawsze ważna jest dobroć, sprawiedliwość, mądrość, miłość.    W  żadnych innych utworach problem dobra i zła nie został tak dobitnie przedstawiony.  Konsekwencją uczynków dobrych jest nagroda, szczęście i długie życie. Niegodziwiec zawsze ponosi klęskę.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Surowy porządek etyczny pełni funkcje terapeutyczną:                         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Im sroższa kara spotyka niegodziwców, tym dziecko czuje się bezpieczniejsze, a jego lęki  zostają uśmierzone. Zyskuje bowiem zapewnienie, że zło nie jest wszechwładne i nie będzie więcej szkodziło bohaterom, z którymi się  identyfikuje.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Istotne znaczenie terapeutyczne ma też fakt, że fantastyczne wydarzenia przebiegają zgodnie z dziecięcym poczuciem sprawiedliwości odwetowej. Czarownica w baśni </a:t>
            </a:r>
            <a:r>
              <a:rPr lang="pl-PL" sz="1100" i="1" strike="noStrike">
                <a:solidFill>
                  <a:srgbClr val="000000"/>
                </a:solidFill>
                <a:latin typeface="Arial"/>
                <a:ea typeface="DejaVu Sans"/>
              </a:rPr>
              <a:t>Jaś i Małgosia</a:t>
            </a: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 nie upiekła dzieci w piekarniku, lecz sama została w nim spalona.</a:t>
            </a:r>
            <a:endParaRPr/>
          </a:p>
        </p:txBody>
      </p:sp>
      <p:sp>
        <p:nvSpPr>
          <p:cNvPr id="628" name="CustomShape 3"/>
          <p:cNvSpPr/>
          <p:nvPr/>
        </p:nvSpPr>
        <p:spPr>
          <a:xfrm>
            <a:off x="5976000" y="1169280"/>
            <a:ext cx="4227840" cy="192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50000"/>
              </a:lnSpc>
            </a:pPr>
            <a:r>
              <a:rPr lang="pl-PL" sz="120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/>
          </a:p>
        </p:txBody>
      </p:sp>
      <p:sp>
        <p:nvSpPr>
          <p:cNvPr id="629" name="CustomShape 4"/>
          <p:cNvSpPr/>
          <p:nvPr/>
        </p:nvSpPr>
        <p:spPr>
          <a:xfrm>
            <a:off x="4673880" y="3384000"/>
            <a:ext cx="3883320" cy="165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Baśniowo-poetycka kreacja w świata, w którym dobro i sprawiedliwość triumfują, a miłość pokonuje  wszystkie przeszkody, przenika do świadomości dziecka, budując to, co psychologowie nazywają zasobami, a co jest szczególnie ważne w przypadku zdeformowanych doświadczeń, jakimi nasiąkają dzieci z rodzin patologicznych.</a:t>
            </a:r>
            <a:endParaRPr/>
          </a:p>
        </p:txBody>
      </p:sp>
      <p:pic>
        <p:nvPicPr>
          <p:cNvPr id="630" name="Obraz 777"/>
          <p:cNvPicPr/>
          <p:nvPr/>
        </p:nvPicPr>
        <p:blipFill>
          <a:blip r:embed="rId2"/>
          <a:stretch/>
        </p:blipFill>
        <p:spPr>
          <a:xfrm>
            <a:off x="4673880" y="1324080"/>
            <a:ext cx="1153800" cy="1796040"/>
          </a:xfrm>
          <a:prstGeom prst="rect">
            <a:avLst/>
          </a:prstGeom>
          <a:ln>
            <a:noFill/>
          </a:ln>
        </p:spPr>
      </p:pic>
      <p:sp>
        <p:nvSpPr>
          <p:cNvPr id="631" name="CustomShape 5"/>
          <p:cNvSpPr/>
          <p:nvPr/>
        </p:nvSpPr>
        <p:spPr>
          <a:xfrm>
            <a:off x="5832000" y="1224000"/>
            <a:ext cx="2876040" cy="19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1200" strike="noStrike">
                <a:solidFill>
                  <a:srgbClr val="000000"/>
                </a:solidFill>
                <a:latin typeface="Arial"/>
                <a:ea typeface="DejaVu Sans"/>
              </a:rPr>
              <a:t>Baśnie uwrażliwiają na krzywdę społeczną</a:t>
            </a:r>
            <a:r>
              <a:rPr lang="pl-PL" sz="1200" strike="noStrike">
                <a:solidFill>
                  <a:srgbClr val="000000"/>
                </a:solidFill>
                <a:latin typeface="Times New Roman"/>
                <a:ea typeface="DejaVu Sans"/>
              </a:rPr>
              <a:t>. która </a:t>
            </a: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wyrównywana jest w tych utworach z nawiązką. 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To dobra dziewczyna imieniem Kopciuszek, skazana „na życie „pośród popiołów”,  a nie uprzywilejowane i złe siostry, została wybrana przez księcia.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Podtrzymanie wiary w triumf sprawiedliwości i zwycięstwo dobra ma istotny wpływ terapeutyczny na dzieci, które czują się skrzywdzone.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CustomShape 1"/>
          <p:cNvSpPr/>
          <p:nvPr/>
        </p:nvSpPr>
        <p:spPr>
          <a:xfrm>
            <a:off x="457200" y="205200"/>
            <a:ext cx="8225280" cy="85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Arial"/>
                <a:ea typeface="DejaVu Sans"/>
              </a:rPr>
              <a:t>Komunikacja z dorosłymi i ich światem</a:t>
            </a:r>
            <a:endParaRPr/>
          </a:p>
        </p:txBody>
      </p:sp>
      <p:sp>
        <p:nvSpPr>
          <p:cNvPr id="633" name="CustomShape 2"/>
          <p:cNvSpPr/>
          <p:nvPr/>
        </p:nvSpPr>
        <p:spPr>
          <a:xfrm>
            <a:off x="457200" y="1203480"/>
            <a:ext cx="4011840" cy="297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Baśnie nie idealizują. Konfrontują dziecko w uczciwy sposób z jasnymi i ciemnymi stronami ludzkiej natury. Stawiają wobec takich problemów jak: śmierć, okrucieństwo, nienawiść, krzywda.</a:t>
            </a:r>
            <a:endParaRPr/>
          </a:p>
        </p:txBody>
      </p:sp>
      <p:sp>
        <p:nvSpPr>
          <p:cNvPr id="634" name="CustomShape 3"/>
          <p:cNvSpPr/>
          <p:nvPr/>
        </p:nvSpPr>
        <p:spPr>
          <a:xfrm>
            <a:off x="4979160" y="1203480"/>
            <a:ext cx="3499200" cy="297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Na etapie niedojrzałości intelektualnej utwory te pozwalają dzieciom poznać uniwersalne prawdy o życiu i ludzkiej naturze. Współcześnie przestrzega się przed karmieniem młodych odbiorców jedynie słodkimi historyjkami i pozytywnymi bohaterami.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Problem grozy w baśniach nadal ożywia dyskusję. Uwzględniając obawy pedagogów, polscy edytorzy przeznaczonych dla dzieci bajek braci Grimm zmienili kary, jakie spotykają postać niegodziwą. Pamiętać należy, że elementy grozy zostały w baśniach odpowiednio zneutralizowane. 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Młody słuchacz wie, że wszystko skończy się szczęśliwie, a wydarzenia rozgrywają się w umownym świecie.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635" name="Obraz 782"/>
          <p:cNvPicPr/>
          <p:nvPr/>
        </p:nvPicPr>
        <p:blipFill>
          <a:blip r:embed="rId2"/>
          <a:stretch/>
        </p:blipFill>
        <p:spPr>
          <a:xfrm>
            <a:off x="519840" y="2087640"/>
            <a:ext cx="3668040" cy="216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E56B845BA10A43B1955F165273A8FE" ma:contentTypeVersion="13" ma:contentTypeDescription="Utwórz nowy dokument." ma:contentTypeScope="" ma:versionID="9e05c2cd851927e2a0ef7ba2c76f0776">
  <xsd:schema xmlns:xsd="http://www.w3.org/2001/XMLSchema" xmlns:xs="http://www.w3.org/2001/XMLSchema" xmlns:p="http://schemas.microsoft.com/office/2006/metadata/properties" xmlns:ns3="a6e3b2c5-467d-476c-b7d0-704346d7d4b6" xmlns:ns4="4919597e-bf73-4077-b4ee-a3c2455716a3" targetNamespace="http://schemas.microsoft.com/office/2006/metadata/properties" ma:root="true" ma:fieldsID="ecb4149c328a31ad25e234985fa6a63d" ns3:_="" ns4:_="">
    <xsd:import namespace="a6e3b2c5-467d-476c-b7d0-704346d7d4b6"/>
    <xsd:import namespace="4919597e-bf73-4077-b4ee-a3c2455716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e3b2c5-467d-476c-b7d0-704346d7d4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19597e-bf73-4077-b4ee-a3c2455716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6e3b2c5-467d-476c-b7d0-704346d7d4b6" xsi:nil="true"/>
  </documentManagement>
</p:properties>
</file>

<file path=customXml/itemProps1.xml><?xml version="1.0" encoding="utf-8"?>
<ds:datastoreItem xmlns:ds="http://schemas.openxmlformats.org/officeDocument/2006/customXml" ds:itemID="{9ABC143A-E604-4F56-9DE4-9AE199A011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3B4506-4FF0-439B-9AC5-A73446D97E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e3b2c5-467d-476c-b7d0-704346d7d4b6"/>
    <ds:schemaRef ds:uri="4919597e-bf73-4077-b4ee-a3c2455716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6A46F8-8489-48FB-A54A-65E55A5974D7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4919597e-bf73-4077-b4ee-a3c2455716a3"/>
    <ds:schemaRef ds:uri="a6e3b2c5-467d-476c-b7d0-704346d7d4b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2499</Words>
  <Application>Microsoft Office PowerPoint</Application>
  <PresentationFormat>Pokaz na ekranie (16:9)</PresentationFormat>
  <Paragraphs>170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16</vt:i4>
      </vt:variant>
      <vt:variant>
        <vt:lpstr>Tytuły slajdów</vt:lpstr>
      </vt:variant>
      <vt:variant>
        <vt:i4>16</vt:i4>
      </vt:variant>
    </vt:vector>
  </HeadingPairs>
  <TitlesOfParts>
    <vt:vector size="37" baseType="lpstr">
      <vt:lpstr>Arial</vt:lpstr>
      <vt:lpstr>DejaVu Sans</vt:lpstr>
      <vt:lpstr>StarSymbol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ADA</dc:creator>
  <cp:lastModifiedBy>Adrianna Widomska</cp:lastModifiedBy>
  <cp:revision>1</cp:revision>
  <dcterms:modified xsi:type="dcterms:W3CDTF">2023-05-05T08:12:24Z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0x010100B7E56B845BA10A43B1955F165273A8FE</vt:lpwstr>
  </property>
</Properties>
</file>